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74b691f7b4438e" /><Relationship Type="http://schemas.openxmlformats.org/officeDocument/2006/relationships/extended-properties" Target="/docProps/app.xml" Id="R85e5b9dcbf264932" /><Relationship Type="http://schemas.openxmlformats.org/officeDocument/2006/relationships/officeDocument" Target="/ppt/presentation.xml" Id="Rca2be87b3cec4bd5" /></Relationships>
</file>

<file path=ppt/presentation.xml><?xml version="1.0" encoding="utf-8"?>
<p:presentation xmlns:p="http://schemas.openxmlformats.org/presentationml/2006/main">
  <p:sldMasterIdLst>
    <p:sldMasterId xmlns:r="http://schemas.openxmlformats.org/officeDocument/2006/relationships" id="2147483648" r:id="R403ba33f04dc4251"/>
  </p:sldMasterIdLst>
  <p:notesMasterIdLst>
    <p:notesMasterId xmlns:r="http://schemas.openxmlformats.org/officeDocument/2006/relationships" r:id="R7c9c36b95e544863"/>
  </p:notesMasterIdLst>
  <p:sldIdLst>
    <p:sldId xmlns:r="http://schemas.openxmlformats.org/officeDocument/2006/relationships" id="256" r:id="R60ef1cadda2848cc"/>
    <p:sldId xmlns:r="http://schemas.openxmlformats.org/officeDocument/2006/relationships" id="257" r:id="R53090d6b6ef444a6"/>
    <p:sldId xmlns:r="http://schemas.openxmlformats.org/officeDocument/2006/relationships" id="258" r:id="Rea1199332f7f4cd2"/>
    <p:sldId xmlns:r="http://schemas.openxmlformats.org/officeDocument/2006/relationships" id="259" r:id="R08673d9aa7a74e4e"/>
    <p:sldId xmlns:r="http://schemas.openxmlformats.org/officeDocument/2006/relationships" id="260" r:id="R62ddea23ff814ead"/>
    <p:sldId xmlns:r="http://schemas.openxmlformats.org/officeDocument/2006/relationships" id="261" r:id="R28c5c422a0394ce1"/>
    <p:sldId xmlns:r="http://schemas.openxmlformats.org/officeDocument/2006/relationships" id="262" r:id="R82d18766a3c14bfd"/>
    <p:sldId xmlns:r="http://schemas.openxmlformats.org/officeDocument/2006/relationships" id="263" r:id="R30cd638134d24a22"/>
    <p:sldId xmlns:r="http://schemas.openxmlformats.org/officeDocument/2006/relationships" id="264" r:id="R3ba7aeecf0de4e33"/>
    <p:sldId xmlns:r="http://schemas.openxmlformats.org/officeDocument/2006/relationships" id="265" r:id="R1bb59be8093e46c9"/>
    <p:sldId xmlns:r="http://schemas.openxmlformats.org/officeDocument/2006/relationships" id="266" r:id="R315b02e6d4554097"/>
    <p:sldId xmlns:r="http://schemas.openxmlformats.org/officeDocument/2006/relationships" id="267" r:id="R55021c4bb55141f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6145ed02614681" /><Relationship Type="http://schemas.openxmlformats.org/officeDocument/2006/relationships/slideMaster" Target="/ppt/slideMasters/slideMaster1.xml" Id="R403ba33f04dc4251" /><Relationship Type="http://schemas.openxmlformats.org/officeDocument/2006/relationships/notesMaster" Target="/ppt/notesMasters/notesMaster1.xml" Id="R7c9c36b95e544863" /><Relationship Type="http://schemas.openxmlformats.org/officeDocument/2006/relationships/presProps" Target="/ppt/presProps.xml" Id="Rb8b172fde989458d" /><Relationship Type="http://schemas.openxmlformats.org/officeDocument/2006/relationships/tableStyles" Target="/ppt/tableStyles.xml" Id="R83deda29bbfe4793" /><Relationship Type="http://schemas.openxmlformats.org/officeDocument/2006/relationships/slide" Target="/ppt/slides/slide1.xml" Id="R60ef1cadda2848cc" /><Relationship Type="http://schemas.openxmlformats.org/officeDocument/2006/relationships/slide" Target="/ppt/slides/slide2.xml" Id="R53090d6b6ef444a6" /><Relationship Type="http://schemas.openxmlformats.org/officeDocument/2006/relationships/slide" Target="/ppt/slides/slide3.xml" Id="Rea1199332f7f4cd2" /><Relationship Type="http://schemas.openxmlformats.org/officeDocument/2006/relationships/slide" Target="/ppt/slides/slide4.xml" Id="R08673d9aa7a74e4e" /><Relationship Type="http://schemas.openxmlformats.org/officeDocument/2006/relationships/slide" Target="/ppt/slides/slide5.xml" Id="R62ddea23ff814ead" /><Relationship Type="http://schemas.openxmlformats.org/officeDocument/2006/relationships/slide" Target="/ppt/slides/slide6.xml" Id="R28c5c422a0394ce1" /><Relationship Type="http://schemas.openxmlformats.org/officeDocument/2006/relationships/slide" Target="/ppt/slides/slide7.xml" Id="R82d18766a3c14bfd" /><Relationship Type="http://schemas.openxmlformats.org/officeDocument/2006/relationships/slide" Target="/ppt/slides/slide8.xml" Id="R30cd638134d24a22" /><Relationship Type="http://schemas.openxmlformats.org/officeDocument/2006/relationships/slide" Target="/ppt/slides/slide9.xml" Id="R3ba7aeecf0de4e33" /><Relationship Type="http://schemas.openxmlformats.org/officeDocument/2006/relationships/slide" Target="/ppt/slides/slide10.xml" Id="R1bb59be8093e46c9" /><Relationship Type="http://schemas.openxmlformats.org/officeDocument/2006/relationships/slide" Target="/ppt/slides/slide11.xml" Id="R315b02e6d4554097" /><Relationship Type="http://schemas.openxmlformats.org/officeDocument/2006/relationships/slide" Target="/ppt/slides/slide12.xml" Id="R55021c4bb55141f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1e258870c4945e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7976c79ea94d19" /><Relationship Type="http://schemas.openxmlformats.org/officeDocument/2006/relationships/notesMaster" Target="/ppt/notesMasters/notesMaster1.xml" Id="R513ba2db9b1d4c78" /></Relationships>
</file>

<file path=ppt/notesSlides/_rels/notesSlide2.xml.rels>&#65279;<?xml version="1.0" encoding="utf-8"?><Relationships xmlns="http://schemas.openxmlformats.org/package/2006/relationships"><Relationship Type="http://schemas.openxmlformats.org/officeDocument/2006/relationships/slide" Target="/ppt/slides/slide2.xml" Id="Rc187dc9dcb404207" /><Relationship Type="http://schemas.openxmlformats.org/officeDocument/2006/relationships/notesMaster" Target="/ppt/notesMasters/notesMaster1.xml" Id="Ra4894304634944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671e8caa06d34478" /><Relationship Type="http://schemas.openxmlformats.org/officeDocument/2006/relationships/notesMaster" Target="/ppt/notesMasters/notesMaster1.xml" Id="R821083fae1de4b2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ff03e3bbc004de8" /><Relationship Type="http://schemas.openxmlformats.org/officeDocument/2006/relationships/notesMaster" Target="/ppt/notesMasters/notesMaster1.xml" Id="Ra41a96df1e654d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2679c2dfde774215" /><Relationship Type="http://schemas.openxmlformats.org/officeDocument/2006/relationships/notesMaster" Target="/ppt/notesMasters/notesMaster1.xml" Id="R49b1f2b4bcf84b27" /></Relationships>
</file>

<file path=ppt/notesSlides/_rels/notesSlide6.xml.rels>&#65279;<?xml version="1.0" encoding="utf-8"?><Relationships xmlns="http://schemas.openxmlformats.org/package/2006/relationships"><Relationship Type="http://schemas.openxmlformats.org/officeDocument/2006/relationships/slide" Target="/ppt/slides/slide6.xml" Id="Rf91982a16e624bb1" /><Relationship Type="http://schemas.openxmlformats.org/officeDocument/2006/relationships/notesMaster" Target="/ppt/notesMasters/notesMaster1.xml" Id="Rbe41503eaa0946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e8ffe70607a44f03" /><Relationship Type="http://schemas.openxmlformats.org/officeDocument/2006/relationships/notesMaster" Target="/ppt/notesMasters/notesMaster1.xml" Id="R626f93307ac040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6a165c8c038453a" /><Relationship Type="http://schemas.openxmlformats.org/officeDocument/2006/relationships/notesMaster" Target="/ppt/notesMasters/notesMaster1.xml" Id="Rf1bfc2ddba9a49cd" /></Relationships>
</file>

<file path=ppt/notesSlides/_rels/notesSlide9.xml.rels>&#65279;<?xml version="1.0" encoding="utf-8"?><Relationships xmlns="http://schemas.openxmlformats.org/package/2006/relationships"><Relationship Type="http://schemas.openxmlformats.org/officeDocument/2006/relationships/slide" Target="/ppt/slides/slide9.xml" Id="R848341760f264ae8" /><Relationship Type="http://schemas.openxmlformats.org/officeDocument/2006/relationships/notesMaster" Target="/ppt/notesMasters/notesMaster1.xml" Id="Rb2e1186e0c824bf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10e670cb7bc449f" /><Relationship Type="http://schemas.openxmlformats.org/officeDocument/2006/relationships/notesMaster" Target="/ppt/notesMasters/notesMaster1.xml" Id="R134d4efce2e24a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3347cb225884d12" /><Relationship Type="http://schemas.openxmlformats.org/officeDocument/2006/relationships/notesMaster" Target="/ppt/notesMasters/notesMaster1.xml" Id="R2636d249f7ca4b5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868ae44f8d04095" /><Relationship Type="http://schemas.openxmlformats.org/officeDocument/2006/relationships/notesMaster" Target="/ppt/notesMasters/notesMaster1.xml" Id="R11b90929aa28453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research briefing uses a synthetic narrator. Stephen McCarthy's financial regulatory series examines how agency authority and constitutional structure affect governance decisions. Eight papers connect primary legal sources to the questions organizations need to document.</a:t>
            </a:r>
          </a:p>
          <a:p xmlns:a="http://schemas.openxmlformats.org/drawingml/2006/main">
            <a:r>
              <a:t/>
            </a:r>
          </a:p>
          <a:p xmlns:a="http://schemas.openxmlformats.org/drawingml/2006/main">
            <a:r>
              <a:t>Slide description: Title slide. Financial Regulatory Governance, an executive briefing on eight research papers by Stephen McCarthy. Conceptual architectural background with columns on the right and a dark field behind the title.</a:t>
            </a:r>
          </a:p>
          <a:p xmlns:a="http://schemas.openxmlformats.org/drawingml/2006/main">
            <a:r>
              <a:t/>
            </a:r>
          </a:p>
          <a:p xmlns:a="http://schemas.openxmlformats.org/drawingml/2006/main">
            <a:r>
              <a:t>Sources:</a:t>
            </a:r>
          </a:p>
          <a:p xmlns:a="http://schemas.openxmlformats.org/drawingml/2006/main">
            <a:r>
              <a:t/>
            </a:r>
          </a:p>
          <a:p xmlns:a="http://schemas.openxmlformats.org/drawingml/2006/main">
            <a:r>
              <a:t>Conceptual architectural illustration generated with OpenAI image generation. Imaginary civic archive, not a photograph of an actual institution.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series follows eight connected questions. It begins with institutional structure and statutory interpretation, then examines conservatorship, consumer finance operations, adjudication, and rulemaking. The final papers address judicial review and institutional accountability.</a:t>
            </a:r>
          </a:p>
          <a:p xmlns:a="http://schemas.openxmlformats.org/drawingml/2006/main">
            <a:r>
              <a:t/>
            </a:r>
          </a:p>
          <a:p xmlns:a="http://schemas.openxmlformats.org/drawingml/2006/main">
            <a:r>
              <a:t>Slide description: Eight-paper index in two columns. Topics are agency structure, statutory interpretation, FHFA conservatorship, consumer finance trusts, administrative adjudication, rulemaking evidence, judicial review, and institutional accountability.</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Financial regulatory institutions combine powers that come from different legal sources. Understanding those sources is the starting point for evaluating an institutional challenge.</a:t>
            </a:r>
          </a:p>
          <a:p xmlns:a="http://schemas.openxmlformats.org/drawingml/2006/main">
            <a:r>
              <a:t/>
            </a:r>
          </a:p>
          <a:p xmlns:a="http://schemas.openxmlformats.org/drawingml/2006/main">
            <a:r>
              <a:t>The first paper in Stephen McCarthy's research series separates five questions. What authority did Congress confer? How did the decision maker take office? Who can supervise or remove that official? What permits the institution to spend money? And what procedures govern the particular action?</a:t>
            </a:r>
          </a:p>
          <a:p xmlns:a="http://schemas.openxmlformats.org/drawingml/2006/main">
            <a:r>
              <a:t/>
            </a:r>
          </a:p>
          <a:p xmlns:a="http://schemas.openxmlformats.org/drawingml/2006/main">
            <a:r>
              <a:t>These questions can arise in the same dispute, but each requires its own analysis. A lawful appointment does not settle statutory meaning. A valid appropriation does not establish that a particular proceeding satisfies constitutional requirements.</a:t>
            </a:r>
          </a:p>
          <a:p xmlns:a="http://schemas.openxmlformats.org/drawingml/2006/main">
            <a:r>
              <a:t/>
            </a:r>
          </a:p>
          <a:p xmlns:a="http://schemas.openxmlformats.org/drawingml/2006/main">
            <a:r>
              <a:t>Free Enterprise Fund addressed multiple layers of protection from removal. Seila Law addressed the CFPB Director's tenure protection. The Court severed the challenged restrictions while leaving the institutions' broader functions operative. Those decisions illustrate why a structural ruling must be read together with its remedy.</a:t>
            </a:r>
          </a:p>
          <a:p xmlns:a="http://schemas.openxmlformats.org/drawingml/2006/main">
            <a:r>
              <a:t/>
            </a:r>
          </a:p>
          <a:p xmlns:a="http://schemas.openxmlformats.org/drawingml/2006/main">
            <a:r>
              <a:t>Collins v. Yellen develops the point further. An unconstitutional removal restriction affecting a properly appointed director did not automatically make every challenged agency action void. Retrospective relief required attention to harm attributable to the restriction. That causal question matters for anyone assessing the consequences of an institutional defect.</a:t>
            </a:r>
          </a:p>
          <a:p xmlns:a="http://schemas.openxmlformats.org/drawingml/2006/main">
            <a:r>
              <a:t/>
            </a:r>
          </a:p>
          <a:p xmlns:a="http://schemas.openxmlformats.org/drawingml/2006/main">
            <a:r>
              <a:t>The analysis also reflects the 2026 decisions. Trump v. Slaughter rejected the FTC's for-cause protection and revised the treatment of independent commissions. The opinion reserved questions concerning distinctive Federal Reserve functions and non-Article III courts. Trump v. Cook concerned interim relief. Its procedural posture limits the conclusions that can be drawn from it.</a:t>
            </a:r>
          </a:p>
          <a:p xmlns:a="http://schemas.openxmlformats.org/drawingml/2006/main">
            <a:r>
              <a:t/>
            </a:r>
          </a:p>
          <a:p xmlns:a="http://schemas.openxmlformats.org/drawingml/2006/main">
            <a:r>
              <a:t>For a governance team, the useful output is a decision record. Identify the obligation, the responsible institution, the official's role, the operative date, and the relief a court actually ordered. Then connect the legal change to the specific business process affected.</a:t>
            </a:r>
          </a:p>
          <a:p xmlns:a="http://schemas.openxmlformats.org/drawingml/2006/main">
            <a:r>
              <a:t/>
            </a:r>
          </a:p>
          <a:p xmlns:a="http://schemas.openxmlformats.org/drawingml/2006/main">
            <a:r>
              <a:t>This approach supports careful adjustment when the law changes. It also keeps an institutional headline from becoming an unsupported conclusion about every rule, contract, or reporting duty.</a:t>
            </a:r>
          </a:p>
          <a:p xmlns:a="http://schemas.openxmlformats.org/drawingml/2006/main">
            <a:r>
              <a:t/>
            </a:r>
          </a:p>
          <a:p xmlns:a="http://schemas.openxmlformats.org/drawingml/2006/main">
            <a:r>
              <a:t>The full paper supplies the primary authorities and a framework for documenting these distinctions.</a:t>
            </a:r>
          </a:p>
          <a:p xmlns:a="http://schemas.openxmlformats.org/drawingml/2006/main">
            <a:r>
              <a:t/>
            </a:r>
          </a:p>
          <a:p xmlns:a="http://schemas.openxmlformats.org/drawingml/2006/main">
            <a:r>
              <a:t>Slide description: Three rows distinguish the legal component of an agency challenge, the scope of the remedy, and the 2026 commission decisions. The slide emphasizes that a structural defect does not itself answer every remedial question.</a:t>
            </a:r>
          </a:p>
          <a:p xmlns:a="http://schemas.openxmlformats.org/drawingml/2006/main">
            <a:r>
              <a:t/>
            </a:r>
          </a:p>
          <a:p xmlns:a="http://schemas.openxmlformats.org/drawingml/2006/main">
            <a:r>
              <a:t>Sources:</a:t>
            </a:r>
          </a:p>
          <a:p xmlns:a="http://schemas.openxmlformats.org/drawingml/2006/main">
            <a:r>
              <a:t>https://www.archives.gov/founding-docs/constitution-transcript</a:t>
            </a:r>
          </a:p>
          <a:p xmlns:a="http://schemas.openxmlformats.org/drawingml/2006/main">
            <a:r>
              <a:t>https://www.govinfo.gov/link/uscode/5/706</a:t>
            </a:r>
          </a:p>
          <a:p xmlns:a="http://schemas.openxmlformats.org/drawingml/2006/main">
            <a:r>
              <a:t>https://www.govinfo.gov/content/pkg/USREPORTS-561/pdf/USREPORTS-561-477.pdf</a:t>
            </a:r>
          </a:p>
          <a:p xmlns:a="http://schemas.openxmlformats.org/drawingml/2006/main">
            <a:r>
              <a:t>https://www.supremecourt.gov/opinions/19pdf/19-7_new_0pm1.pdf</a:t>
            </a:r>
          </a:p>
          <a:p xmlns:a="http://schemas.openxmlformats.org/drawingml/2006/main">
            <a:r>
              <a:t>https://www.supremecourt.gov/opinions/20pdf/19-422_k537.pdf</a:t>
            </a:r>
          </a:p>
          <a:p xmlns:a="http://schemas.openxmlformats.org/drawingml/2006/main">
            <a:r>
              <a:t>https://www.supremecourt.gov/opinions/25pdf/25-332_new_geil.pdf</a:t>
            </a:r>
          </a:p>
          <a:p xmlns:a="http://schemas.openxmlformats.org/drawingml/2006/main">
            <a:r>
              <a:t>https://www.supremecourt.gov/opinions/25pdf/25a312_5468.pdf</a:t>
            </a:r>
          </a:p>
          <a:p xmlns:a="http://schemas.openxmlformats.org/drawingml/2006/main">
            <a:r>
              <a:t>https://www.supremecourt.gov/opinions/23pdf/22-448_o7jp.pdf</a:t>
            </a:r>
          </a:p>
          <a:p xmlns:a="http://schemas.openxmlformats.org/drawingml/2006/main">
            <a:r>
              <a:t>https://www.supremecourt.gov/opinions/23pdf/22-451_7m58.pdf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Loper Bright changed the method courts use to interpret statutes administered by federal agencies. It did not supply a single answer to every dispute over a regulation.</a:t>
            </a:r>
          </a:p>
          <a:p xmlns:a="http://schemas.openxmlformats.org/drawingml/2006/main">
            <a:r>
              <a:t/>
            </a:r>
          </a:p>
          <a:p xmlns:a="http://schemas.openxmlformats.org/drawingml/2006/main">
            <a:r>
              <a:t>The Supreme Court held that courts must exercise independent judgment on statutory meaning under the Administrative Procedure Act. Statutory ambiguity alone no longer activates Chevron's rule of deference to an agency's permissible interpretation.</a:t>
            </a:r>
          </a:p>
          <a:p xmlns:a="http://schemas.openxmlformats.org/drawingml/2006/main">
            <a:r>
              <a:t/>
            </a:r>
          </a:p>
          <a:p xmlns:a="http://schemas.openxmlformats.org/drawingml/2006/main">
            <a:r>
              <a:t>That conclusion makes the statutory record especially important. A careful analysis identifies the relevant provision, reads it in context, and examines how Congress allocated responsibility. The researcher should distinguish a contested interpretation of legal meaning from discretion the statute actually gives an agency.</a:t>
            </a:r>
          </a:p>
          <a:p xmlns:a="http://schemas.openxmlformats.org/drawingml/2006/main">
            <a:r>
              <a:t/>
            </a:r>
          </a:p>
          <a:p xmlns:a="http://schemas.openxmlformats.org/drawingml/2006/main">
            <a:r>
              <a:t>Congress can delegate policy choices within legal boundaries. Independent judicial interpretation includes determining whether Congress made such a delegation and identifying its limits. Once that question is answered, reviewing an exercise of delegated discretion presents a different task from choosing a statute's meaning.</a:t>
            </a:r>
          </a:p>
          <a:p xmlns:a="http://schemas.openxmlformats.org/drawingml/2006/main">
            <a:r>
              <a:t/>
            </a:r>
          </a:p>
          <a:p xmlns:a="http://schemas.openxmlformats.org/drawingml/2006/main">
            <a:r>
              <a:t>This distinction is central to the second paper in Stephen McCarthy's financial regulatory research series. It connects the interpretive method to a practical inventory of organizational obligations.</a:t>
            </a:r>
          </a:p>
          <a:p xmlns:a="http://schemas.openxmlformats.org/drawingml/2006/main">
            <a:r>
              <a:t/>
            </a:r>
          </a:p>
          <a:p xmlns:a="http://schemas.openxmlformats.org/drawingml/2006/main">
            <a:r>
              <a:t>For each material obligation, the inventory should record the statutory text, any claimed delegation, the implementing rule, and the control that the business uses. It should also distinguish a judicial holding from an agency explanation or an unresolved argument.</a:t>
            </a:r>
          </a:p>
          <a:p xmlns:a="http://schemas.openxmlformats.org/drawingml/2006/main">
            <a:r>
              <a:t/>
            </a:r>
          </a:p>
          <a:p xmlns:a="http://schemas.openxmlformats.org/drawingml/2006/main">
            <a:r>
              <a:t>Consider a reporting process. A court's decision about the meaning of the authorizing statute may affect the scope of reporting. A dispute over the agency's choice among authorized reporting methods may involve a different standard of review. The organization needs to know which question the decision resolved before changing its control.</a:t>
            </a:r>
          </a:p>
          <a:p xmlns:a="http://schemas.openxmlformats.org/drawingml/2006/main">
            <a:r>
              <a:t/>
            </a:r>
          </a:p>
          <a:p xmlns:a="http://schemas.openxmlformats.org/drawingml/2006/main">
            <a:r>
              <a:t>Existing precedents and rules also require individual analysis. Loper Bright explains that earlier decisions relying on Chevron do not disappear solely because the interpretive methodology has changed.</a:t>
            </a:r>
          </a:p>
          <a:p xmlns:a="http://schemas.openxmlformats.org/drawingml/2006/main">
            <a:r>
              <a:t/>
            </a:r>
          </a:p>
          <a:p xmlns:a="http://schemas.openxmlformats.org/drawingml/2006/main">
            <a:r>
              <a:t>The operational task is therefore selective reassessment. Identify a concrete obligation, locate the legal question that could change it, and record the event that would justify action. Preserve the distinction between an argument for a future result and an operative judicial decision.</a:t>
            </a:r>
          </a:p>
          <a:p xmlns:a="http://schemas.openxmlformats.org/drawingml/2006/main">
            <a:r>
              <a:t/>
            </a:r>
          </a:p>
          <a:p xmlns:a="http://schemas.openxmlformats.org/drawingml/2006/main">
            <a:r>
              <a:t>The full paper develops this framework with primary-source citations and examples for governance review.</a:t>
            </a:r>
          </a:p>
          <a:p xmlns:a="http://schemas.openxmlformats.org/drawingml/2006/main">
            <a:r>
              <a:t/>
            </a:r>
          </a:p>
          <a:p xmlns:a="http://schemas.openxmlformats.org/drawingml/2006/main">
            <a:r>
              <a:t>Slide description: Three rows explain independent judicial interpretation, lawful delegated discretion, and the individual assessment of existing obligations after Loper Bright.</a:t>
            </a:r>
          </a:p>
          <a:p xmlns:a="http://schemas.openxmlformats.org/drawingml/2006/main">
            <a:r>
              <a:t/>
            </a:r>
          </a:p>
          <a:p xmlns:a="http://schemas.openxmlformats.org/drawingml/2006/main">
            <a:r>
              <a:t>Sources:</a:t>
            </a:r>
          </a:p>
          <a:p xmlns:a="http://schemas.openxmlformats.org/drawingml/2006/main">
            <a:r>
              <a:t>https://www.supremecourt.gov/opinions/23pdf/22-451_7m58.pdf</a:t>
            </a:r>
          </a:p>
          <a:p xmlns:a="http://schemas.openxmlformats.org/drawingml/2006/main">
            <a:r>
              <a:t>https://www.govinfo.gov/link/uscode/5/706</a:t>
            </a:r>
          </a:p>
          <a:p xmlns:a="http://schemas.openxmlformats.org/drawingml/2006/main">
            <a:r>
              <a:t>https://www.supremecourt.gov/opinions/24pdf/24-354_0861.pdf</a:t>
            </a:r>
          </a:p>
          <a:p xmlns:a="http://schemas.openxmlformats.org/drawingml/2006/main">
            <a:r>
              <a:t>https://www.supremecourt.gov/opinions/21pdf/20-1530_n758.pdf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Federal Housing Finance Agency can act in more than one legal capacity. A sound analysis begins by identifying which capacity produced the decision under review.</a:t>
            </a:r>
          </a:p>
          <a:p xmlns:a="http://schemas.openxmlformats.org/drawingml/2006/main">
            <a:r>
              <a:t/>
            </a:r>
          </a:p>
          <a:p xmlns:a="http://schemas.openxmlformats.org/drawingml/2006/main">
            <a:r>
              <a:t>The third paper in Stephen McCarthy's research series examines FHFA as regulator, conservator, and receiver. These roles arise within a specialized statutory framework. Assumptions about an ordinary corporate board cannot substitute for the powers Congress established in the Housing and Economic Recovery Act.</a:t>
            </a:r>
          </a:p>
          <a:p xmlns:a="http://schemas.openxmlformats.org/drawingml/2006/main">
            <a:r>
              <a:t/>
            </a:r>
          </a:p>
          <a:p xmlns:a="http://schemas.openxmlformats.org/drawingml/2006/main">
            <a:r>
              <a:t>Section 4617 is central to the analysis. It addresses succession to rights and powers, the conduct of conservatorship or receivership, and limits relevant to judicial intervention. The precise subsection matters because different claims may implicate different parts of that framework.</a:t>
            </a:r>
          </a:p>
          <a:p xmlns:a="http://schemas.openxmlformats.org/drawingml/2006/main">
            <a:r>
              <a:t/>
            </a:r>
          </a:p>
          <a:p xmlns:a="http://schemas.openxmlformats.org/drawingml/2006/main">
            <a:r>
              <a:t>Collins v. Yellen illustrates how several legal theories can coexist without sharing the same result. The Supreme Court rejected the shareholders' statutory challenge to the transaction at issue. It also held that the Director's protection from removal violated the separation of powers.</a:t>
            </a:r>
          </a:p>
          <a:p xmlns:a="http://schemas.openxmlformats.org/drawingml/2006/main">
            <a:r>
              <a:t/>
            </a:r>
          </a:p>
          <a:p xmlns:a="http://schemas.openxmlformats.org/drawingml/2006/main">
            <a:r>
              <a:t>The remedial analysis remained distinct. The existence of an unconstitutional removal restriction did not automatically invalidate action by a properly appointed director. A request for retrospective relief required attention to the harm caused by that restriction.</a:t>
            </a:r>
          </a:p>
          <a:p xmlns:a="http://schemas.openxmlformats.org/drawingml/2006/main">
            <a:r>
              <a:t/>
            </a:r>
          </a:p>
          <a:p xmlns:a="http://schemas.openxmlformats.org/drawingml/2006/main">
            <a:r>
              <a:t>For an executive audience, the important lesson is the need to describe the requested remedy precisely. A claim seeking damages, an injunction against a future act, or relief concerning a completed transaction can raise different legal and evidentiary questions.</a:t>
            </a:r>
          </a:p>
          <a:p xmlns:a="http://schemas.openxmlformats.org/drawingml/2006/main">
            <a:r>
              <a:t/>
            </a:r>
          </a:p>
          <a:p xmlns:a="http://schemas.openxmlformats.org/drawingml/2006/main">
            <a:r>
              <a:t>A useful review file identifies the claimant, the challenged act, the agency's capacity, the relevant statutory provision, and the requested relief. It also records who held office when the act occurred and what evidence connects the asserted defect to the claimed injury.</a:t>
            </a:r>
          </a:p>
          <a:p xmlns:a="http://schemas.openxmlformats.org/drawingml/2006/main">
            <a:r>
              <a:t/>
            </a:r>
          </a:p>
          <a:p xmlns:a="http://schemas.openxmlformats.org/drawingml/2006/main">
            <a:r>
              <a:t>This record makes comparison possible. It prevents the label of conservatorship from obscuring the actual powers in use, and it prevents a constitutional finding from becoming a general assumption that all related transactions lack legal effect.</a:t>
            </a:r>
          </a:p>
          <a:p xmlns:a="http://schemas.openxmlformats.org/drawingml/2006/main">
            <a:r>
              <a:t/>
            </a:r>
          </a:p>
          <a:p xmlns:a="http://schemas.openxmlformats.org/drawingml/2006/main">
            <a:r>
              <a:t>The full paper develops a method for tracing authority and remedy through the same decision. Its purpose is to make institutional research useful to readers evaluating governance questions without losing the limits of the underlying holdings.</a:t>
            </a:r>
          </a:p>
          <a:p xmlns:a="http://schemas.openxmlformats.org/drawingml/2006/main">
            <a:r>
              <a:t/>
            </a:r>
          </a:p>
          <a:p xmlns:a="http://schemas.openxmlformats.org/drawingml/2006/main">
            <a:r>
              <a:t>Slide description: Three rows identify FHFA's capacities, the HERA statutory framework, and Collins' distinction between removal protection and retrospective relief.</a:t>
            </a:r>
          </a:p>
          <a:p xmlns:a="http://schemas.openxmlformats.org/drawingml/2006/main">
            <a:r>
              <a:t/>
            </a:r>
          </a:p>
          <a:p xmlns:a="http://schemas.openxmlformats.org/drawingml/2006/main">
            <a:r>
              <a:t>Sources:</a:t>
            </a:r>
          </a:p>
          <a:p xmlns:a="http://schemas.openxmlformats.org/drawingml/2006/main">
            <a:r>
              <a:t>https://www.govinfo.gov/link/uscode/12/4617</a:t>
            </a:r>
          </a:p>
          <a:p xmlns:a="http://schemas.openxmlformats.org/drawingml/2006/main">
            <a:r>
              <a:t>https://www.supremecourt.gov/opinions/20pdf/19-422_k537.pdf</a:t>
            </a:r>
          </a:p>
          <a:p xmlns:a="http://schemas.openxmlformats.org/drawingml/2006/main">
            <a:r>
              <a:t>https://www.supremecourt.gov/opinions/25pdf/25-332_new_geil.pdf</a:t>
            </a:r>
          </a:p>
          <a:p xmlns:a="http://schemas.openxmlformats.org/drawingml/2006/main">
            <a:r>
              <a:t>https://www.supremecourt.gov/opinions/23pdf/22-451_7m58.pdf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entity's organizational label rarely answers every question about its regulatory obligations. The relevant statute and the activity the entity conducts provide the starting point.</a:t>
            </a:r>
          </a:p>
          <a:p xmlns:a="http://schemas.openxmlformats.org/drawingml/2006/main">
            <a:r>
              <a:t/>
            </a:r>
          </a:p>
          <a:p xmlns:a="http://schemas.openxmlformats.org/drawingml/2006/main">
            <a:r>
              <a:t>The fourth paper in Stephen McCarthy's research series examines consumer finance trusts and service providers. It asks how legal coverage relates to contracts, operational control, and the people or systems performing the work.</a:t>
            </a:r>
          </a:p>
          <a:p xmlns:a="http://schemas.openxmlformats.org/drawingml/2006/main">
            <a:r>
              <a:t/>
            </a:r>
          </a:p>
          <a:p xmlns:a="http://schemas.openxmlformats.org/drawingml/2006/main">
            <a:r>
              <a:t>The Consumer Financial Protection Act defines covered persons and service providers in Section 5481. Applying those definitions requires more than identifying a trust, company, or contractor. The analysis must connect the statutory terms to the services and activities at issue.</a:t>
            </a:r>
          </a:p>
          <a:p xmlns:a="http://schemas.openxmlformats.org/drawingml/2006/main">
            <a:r>
              <a:t/>
            </a:r>
          </a:p>
          <a:p xmlns:a="http://schemas.openxmlformats.org/drawingml/2006/main">
            <a:r>
              <a:t>The National Collegiate litigation is useful because it brings several questions into view. Coverage under the statute is one question. The effect of structural objections to the CFPB is another. The research record should state the proposition each opinion decided and preserve the distinction between the entity's activities and the agency's institutional design.</a:t>
            </a:r>
          </a:p>
          <a:p xmlns:a="http://schemas.openxmlformats.org/drawingml/2006/main">
            <a:r>
              <a:t/>
            </a:r>
          </a:p>
          <a:p xmlns:a="http://schemas.openxmlformats.org/drawingml/2006/main">
            <a:r>
              <a:t>Delegating work also does not, by itself, answer whether the delegating entity falls within the law. A contract may allocate tasks and private responsibilities, but statutory coverage requires its own analysis.</a:t>
            </a:r>
          </a:p>
          <a:p xmlns:a="http://schemas.openxmlformats.org/drawingml/2006/main">
            <a:r>
              <a:t/>
            </a:r>
          </a:p>
          <a:p xmlns:a="http://schemas.openxmlformats.org/drawingml/2006/main">
            <a:r>
              <a:t>For governance review, the most useful map begins with the customer-facing process. Who owns or administers the account? Who communicates with the customer? Which provider holds the relevant records? Who can correct an error, direct a change, or escalate a complaint?</a:t>
            </a:r>
          </a:p>
          <a:p xmlns:a="http://schemas.openxmlformats.org/drawingml/2006/main">
            <a:r>
              <a:t/>
            </a:r>
          </a:p>
          <a:p xmlns:a="http://schemas.openxmlformats.org/drawingml/2006/main">
            <a:r>
              <a:t>The answers should connect to the legal entities and service agreements involved. A diagram of company names alone can miss the operational relationships that determine whether oversight works.</a:t>
            </a:r>
          </a:p>
          <a:p xmlns:a="http://schemas.openxmlformats.org/drawingml/2006/main">
            <a:r>
              <a:t/>
            </a:r>
          </a:p>
          <a:p xmlns:a="http://schemas.openxmlformats.org/drawingml/2006/main">
            <a:r>
              <a:t>Evidence access deserves particular attention. An organization may have a contractual review right yet lack a practical way to inspect a provider's records. The review should therefore test how information reaches the person responsible for acting on it.</a:t>
            </a:r>
          </a:p>
          <a:p xmlns:a="http://schemas.openxmlformats.org/drawingml/2006/main">
            <a:r>
              <a:t/>
            </a:r>
          </a:p>
          <a:p xmlns:a="http://schemas.openxmlformats.org/drawingml/2006/main">
            <a:r>
              <a:t>The full paper proposes an integrated map of entities, activities, contracts, data, and escalation rights. That map supports a more precise assessment of both legal coverage and operational accountability.</a:t>
            </a:r>
          </a:p>
          <a:p xmlns:a="http://schemas.openxmlformats.org/drawingml/2006/main">
            <a:r>
              <a:t/>
            </a:r>
          </a:p>
          <a:p xmlns:a="http://schemas.openxmlformats.org/drawingml/2006/main">
            <a:r>
              <a:t>The central research discipline is to show how each conclusion follows from statutory language and documented activity, while treating unresolved questions as unresolved.</a:t>
            </a:r>
          </a:p>
          <a:p xmlns:a="http://schemas.openxmlformats.org/drawingml/2006/main">
            <a:r>
              <a:t/>
            </a:r>
          </a:p>
          <a:p xmlns:a="http://schemas.openxmlformats.org/drawingml/2006/main">
            <a:r>
              <a:t>Slide description: Three rows connect consumer-finance statutory definitions to actual activity, distinguish contractual delegation from coverage, and identify the evidence needed for oversight.</a:t>
            </a:r>
          </a:p>
          <a:p xmlns:a="http://schemas.openxmlformats.org/drawingml/2006/main">
            <a:r>
              <a:t/>
            </a:r>
          </a:p>
          <a:p xmlns:a="http://schemas.openxmlformats.org/drawingml/2006/main">
            <a:r>
              <a:t>Sources:</a:t>
            </a:r>
          </a:p>
          <a:p xmlns:a="http://schemas.openxmlformats.org/drawingml/2006/main">
            <a:r>
              <a:t>https://www.govinfo.gov/link/uscode/12/5481</a:t>
            </a:r>
          </a:p>
          <a:p xmlns:a="http://schemas.openxmlformats.org/drawingml/2006/main">
            <a:r>
              <a:t>https://files.consumerfinance.gov/f/documents/cfpb_ncslt-3rd-circuit-opinion-on-interlocutory-appeal_2024-03.pdf</a:t>
            </a:r>
          </a:p>
          <a:p xmlns:a="http://schemas.openxmlformats.org/drawingml/2006/main">
            <a:r>
              <a:t>https://www.consumerfinance.gov/enforcement/actions/national-collegiate-student-loan-trusts/</a:t>
            </a:r>
          </a:p>
          <a:p xmlns:a="http://schemas.openxmlformats.org/drawingml/2006/main">
            <a:r>
              <a:t>https://www.supremecourt.gov/opinions/20pdf/19-422_k537.pdf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Administrative adjudication raises several constitutional and procedural questions. A useful research framework keeps those questions separate long enough to identify the rule that governs each one.</a:t>
            </a:r>
          </a:p>
          <a:p xmlns:a="http://schemas.openxmlformats.org/drawingml/2006/main">
            <a:r>
              <a:t/>
            </a:r>
          </a:p>
          <a:p xmlns:a="http://schemas.openxmlformats.org/drawingml/2006/main">
            <a:r>
              <a:t>The fifth paper in Stephen McCarthy's series focuses on forum, officer design, and procedural accountability. Its principal authorities include SEC v. Jarkesy, Lucia v. SEC, and Axon Enterprise v. FTC.</a:t>
            </a:r>
          </a:p>
          <a:p xmlns:a="http://schemas.openxmlformats.org/drawingml/2006/main">
            <a:r>
              <a:t/>
            </a:r>
          </a:p>
          <a:p xmlns:a="http://schemas.openxmlformats.org/drawingml/2006/main">
            <a:r>
              <a:t>Jarkesy addressed the SEC's use of administrative proceedings to seek civil penalties for securities fraud. The Supreme Court held that the Seventh Amendment entitled the respondents to a jury trial in the action before it. The holding and its reasoning require careful attention to the claim and remedy involved. They should not be converted into a categorical statement about every administrative proceeding.</a:t>
            </a:r>
          </a:p>
          <a:p xmlns:a="http://schemas.openxmlformats.org/drawingml/2006/main">
            <a:r>
              <a:t/>
            </a:r>
          </a:p>
          <a:p xmlns:a="http://schemas.openxmlformats.org/drawingml/2006/main">
            <a:r>
              <a:t>Lucia addresses a different question: whether the official conducting the proceeding holds office through a constitutionally valid appointment. That analysis concerns the decision maker. It does not itself determine whether a jury is required for every type of claim.</a:t>
            </a:r>
          </a:p>
          <a:p xmlns:a="http://schemas.openxmlformats.org/drawingml/2006/main">
            <a:r>
              <a:t/>
            </a:r>
          </a:p>
          <a:p xmlns:a="http://schemas.openxmlformats.org/drawingml/2006/main">
            <a:r>
              <a:t>Axon concerns access to a judicial forum for certain structural constitutional challenges. Access to district court and success on the constitutional merits remain separate propositions.</a:t>
            </a:r>
          </a:p>
          <a:p xmlns:a="http://schemas.openxmlformats.org/drawingml/2006/main">
            <a:r>
              <a:t/>
            </a:r>
          </a:p>
          <a:p xmlns:a="http://schemas.openxmlformats.org/drawingml/2006/main">
            <a:r>
              <a:t>These distinctions matter as soon as an organization receives notice of an administrative action. The response process needs to preserve filing deadlines, identify the claim and requested sanction, and establish which official will exercise authority. It should also document the available review route.</a:t>
            </a:r>
          </a:p>
          <a:p xmlns:a="http://schemas.openxmlformats.org/drawingml/2006/main">
            <a:r>
              <a:t/>
            </a:r>
          </a:p>
          <a:p xmlns:a="http://schemas.openxmlformats.org/drawingml/2006/main">
            <a:r>
              <a:t>A procedural objection can be significant without suspending every current obligation. Decision makers therefore need the exact order, its effective date, and its application to their proceeding. Litigation forecasts should remain distinct from operative relief.</a:t>
            </a:r>
          </a:p>
          <a:p xmlns:a="http://schemas.openxmlformats.org/drawingml/2006/main">
            <a:r>
              <a:t/>
            </a:r>
          </a:p>
          <a:p xmlns:a="http://schemas.openxmlformats.org/drawingml/2006/main">
            <a:r>
              <a:t>The paper proposes a structured response file covering forum, officer appointment, supervision, jurisdiction, and remedy. It pairs the legal questions with the evidence and deadlines needed to evaluate them.</a:t>
            </a:r>
          </a:p>
          <a:p xmlns:a="http://schemas.openxmlformats.org/drawingml/2006/main">
            <a:r>
              <a:t/>
            </a:r>
          </a:p>
          <a:p xmlns:a="http://schemas.openxmlformats.org/drawingml/2006/main">
            <a:r>
              <a:t>For governance readers, the benefit is clarity about what a decision changes. A forum ruling may affect where a dispute proceeds. An appointments ruling may affect who can decide it. The appropriate response depends on the particular defect and the relief the law permits.</a:t>
            </a:r>
          </a:p>
          <a:p xmlns:a="http://schemas.openxmlformats.org/drawingml/2006/main">
            <a:r>
              <a:t/>
            </a:r>
          </a:p>
          <a:p xmlns:a="http://schemas.openxmlformats.org/drawingml/2006/main">
            <a:r>
              <a:t>The full paper provides the primary sources and a framework for maintaining that distinction throughout the proceeding.</a:t>
            </a:r>
          </a:p>
          <a:p xmlns:a="http://schemas.openxmlformats.org/drawingml/2006/main">
            <a:r>
              <a:t/>
            </a:r>
          </a:p>
          <a:p xmlns:a="http://schemas.openxmlformats.org/drawingml/2006/main">
            <a:r>
              <a:t>Slide description: Three rows distinguish the specific role of Jarkesy, Lucia, and Axon in jury entitlement, appointments, and the forum for structural claims.</a:t>
            </a:r>
          </a:p>
          <a:p xmlns:a="http://schemas.openxmlformats.org/drawingml/2006/main">
            <a:r>
              <a:t/>
            </a:r>
          </a:p>
          <a:p xmlns:a="http://schemas.openxmlformats.org/drawingml/2006/main">
            <a:r>
              <a:t>Sources:</a:t>
            </a:r>
          </a:p>
          <a:p xmlns:a="http://schemas.openxmlformats.org/drawingml/2006/main">
            <a:r>
              <a:t>https://www.supremecourt.gov/opinions/23pdf/22-859_1924.pdf</a:t>
            </a:r>
          </a:p>
          <a:p xmlns:a="http://schemas.openxmlformats.org/drawingml/2006/main">
            <a:r>
              <a:t>https://www.supremecourt.gov/opinions/17pdf/17-130_4f14.pdf</a:t>
            </a:r>
          </a:p>
          <a:p xmlns:a="http://schemas.openxmlformats.org/drawingml/2006/main">
            <a:r>
              <a:t>https://www.supremecourt.gov/opinions/22pdf/21-86_l5gm.pdf</a:t>
            </a:r>
          </a:p>
          <a:p xmlns:a="http://schemas.openxmlformats.org/drawingml/2006/main">
            <a:r>
              <a:t>https://www.govinfo.gov/content/pkg/USREPORTS-561/pdf/USREPORTS-561-477.pdf</a:t>
            </a:r>
          </a:p>
          <a:p xmlns:a="http://schemas.openxmlformats.org/drawingml/2006/main">
            <a:r>
              <a:t>https://www.supremecourt.gov/opinions/25pdf/25-332_new_geil.pdf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agency may possess authority to address a subject and still need to explain how its chosen action follows from the evidence. Statutory authority and reasoned decision making therefore deserve separate attention.</a:t>
            </a:r>
          </a:p>
          <a:p xmlns:a="http://schemas.openxmlformats.org/drawingml/2006/main">
            <a:r>
              <a:t/>
            </a:r>
          </a:p>
          <a:p xmlns:a="http://schemas.openxmlformats.org/drawingml/2006/main">
            <a:r>
              <a:t>The sixth paper in Stephen McCarthy's financial regulatory research series examines the administrative record as a governance resource. It connects participation in rulemaking with the organization's own control over assumptions, evidence, and implementation decisions.</a:t>
            </a:r>
          </a:p>
          <a:p xmlns:a="http://schemas.openxmlformats.org/drawingml/2006/main">
            <a:r>
              <a:t/>
            </a:r>
          </a:p>
          <a:p xmlns:a="http://schemas.openxmlformats.org/drawingml/2006/main">
            <a:r>
              <a:t>The Administrative Procedure Act supplies the core framework. Section 553 addresses the ordinary notice-and-comment process. Section 706 identifies grounds for judicial review, including action that is arbitrary or capricious and action that exceeds statutory authority.</a:t>
            </a:r>
          </a:p>
          <a:p xmlns:a="http://schemas.openxmlformats.org/drawingml/2006/main">
            <a:r>
              <a:t/>
            </a:r>
          </a:p>
          <a:p xmlns:a="http://schemas.openxmlformats.org/drawingml/2006/main">
            <a:r>
              <a:t>State Farm illustrates the importance of examining relevant factors and explaining the connection between the record and the agency's choice. More recent decisions address the scope of judicial review in particular statutory settings. Their context matters when assessing how much analysis a proposed action requires.</a:t>
            </a:r>
          </a:p>
          <a:p xmlns:a="http://schemas.openxmlformats.org/drawingml/2006/main">
            <a:r>
              <a:t/>
            </a:r>
          </a:p>
          <a:p xmlns:a="http://schemas.openxmlformats.org/drawingml/2006/main">
            <a:r>
              <a:t>For organizations preparing comments, a general expression of support or concern may be less useful than a precise account of an operational consequence. A strong submission identifies the legal question, describes the evidence, explains the method, and evaluates a feasible alternative.</a:t>
            </a:r>
          </a:p>
          <a:p xmlns:a="http://schemas.openxmlformats.org/drawingml/2006/main">
            <a:r>
              <a:t/>
            </a:r>
          </a:p>
          <a:p xmlns:a="http://schemas.openxmlformats.org/drawingml/2006/main">
            <a:r>
              <a:t>Consider a proposed reporting requirement. The commenter can specify the affected process, show how the estimate was calculated, disclose material assumptions, and explain which alternative would address the same statutory objective. That approach gives the agency information it can evaluate and creates a clearer record of the issue.</a:t>
            </a:r>
          </a:p>
          <a:p xmlns:a="http://schemas.openxmlformats.org/drawingml/2006/main">
            <a:r>
              <a:t/>
            </a:r>
          </a:p>
          <a:p xmlns:a="http://schemas.openxmlformats.org/drawingml/2006/main">
            <a:r>
              <a:t>The internal record matters as well. The organization should retain the submitted version, supporting data, responsible reviewers, and the final rule's treatment of the point. Implementation decisions should explain how the business responds to the final text.</a:t>
            </a:r>
          </a:p>
          <a:p xmlns:a="http://schemas.openxmlformats.org/drawingml/2006/main">
            <a:r>
              <a:t/>
            </a:r>
          </a:p>
          <a:p xmlns:a="http://schemas.openxmlformats.org/drawingml/2006/main">
            <a:r>
              <a:t>Independent judicial interpretation after Loper Bright does not eliminate the distinction between statutory meaning and review of factual or policy judgment. Each requires the appropriate question and supporting record.</a:t>
            </a:r>
          </a:p>
          <a:p xmlns:a="http://schemas.openxmlformats.org/drawingml/2006/main">
            <a:r>
              <a:t/>
            </a:r>
          </a:p>
          <a:p xmlns:a="http://schemas.openxmlformats.org/drawingml/2006/main">
            <a:r>
              <a:t>The full paper presents a method for keeping those questions connected to concrete decisions. It treats rulemaking participation as a documented analytical process and helps governance teams explain why their controls changed when a rule took effect.</a:t>
            </a:r>
          </a:p>
          <a:p xmlns:a="http://schemas.openxmlformats.org/drawingml/2006/main">
            <a:r>
              <a:t/>
            </a:r>
          </a:p>
          <a:p xmlns:a="http://schemas.openxmlformats.org/drawingml/2006/main">
            <a:r>
              <a:t>Slide description: Three rows distinguish statutory authority, evidence and reasons in the administrative record, and the organization's own record of comments and implementation.</a:t>
            </a:r>
          </a:p>
          <a:p xmlns:a="http://schemas.openxmlformats.org/drawingml/2006/main">
            <a:r>
              <a:t/>
            </a:r>
          </a:p>
          <a:p xmlns:a="http://schemas.openxmlformats.org/drawingml/2006/main">
            <a:r>
              <a:t>Sources:</a:t>
            </a:r>
          </a:p>
          <a:p xmlns:a="http://schemas.openxmlformats.org/drawingml/2006/main">
            <a:r>
              <a:t>https://www.govinfo.gov/link/uscode/5/553</a:t>
            </a:r>
          </a:p>
          <a:p xmlns:a="http://schemas.openxmlformats.org/drawingml/2006/main">
            <a:r>
              <a:t>https://www.govinfo.gov/link/uscode/5/706</a:t>
            </a:r>
          </a:p>
          <a:p xmlns:a="http://schemas.openxmlformats.org/drawingml/2006/main">
            <a:r>
              <a:t>https://www.govinfo.gov/app/details/USREPORTS-463/USREPORTS-463-29</a:t>
            </a:r>
          </a:p>
          <a:p xmlns:a="http://schemas.openxmlformats.org/drawingml/2006/main">
            <a:r>
              <a:t>https://www.supremecourt.gov/opinions/23pdf/22-451_7m58.pdf</a:t>
            </a:r>
          </a:p>
          <a:p xmlns:a="http://schemas.openxmlformats.org/drawingml/2006/main">
            <a:r>
              <a:t>https://www.supremecourt.gov/opinions/24pdf/23-975_m648.pdf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persuasive argument about an agency's legal authority is only part of a judicial-review analysis. A court also needs a proper plaintiff, a reviewable action, a timely claim, and a lawful basis for the relief requested.</a:t>
            </a:r>
          </a:p>
          <a:p xmlns:a="http://schemas.openxmlformats.org/drawingml/2006/main">
            <a:r>
              <a:t/>
            </a:r>
          </a:p>
          <a:p xmlns:a="http://schemas.openxmlformats.org/drawingml/2006/main">
            <a:r>
              <a:t>The seventh paper in Stephen McCarthy's research series examines those procedural requirements. It explains why governance teams should maintain the litigation calendar and the merits analysis as connected but distinct records.</a:t>
            </a:r>
          </a:p>
          <a:p xmlns:a="http://schemas.openxmlformats.org/drawingml/2006/main">
            <a:r>
              <a:t/>
            </a:r>
          </a:p>
          <a:p xmlns:a="http://schemas.openxmlformats.org/drawingml/2006/main">
            <a:r>
              <a:t>The Administrative Procedure Act addresses review in Sections 702, 704, and 706. Bennett v. Spear supplies an important account of finality. The analysis asks whether the agency has reached the consummation of its decision-making process and whether the action determines rights or obligations or produces legal consequences.</a:t>
            </a:r>
          </a:p>
          <a:p xmlns:a="http://schemas.openxmlformats.org/drawingml/2006/main">
            <a:r>
              <a:t/>
            </a:r>
          </a:p>
          <a:p xmlns:a="http://schemas.openxmlformats.org/drawingml/2006/main">
            <a:r>
              <a:t>Timing adds another question. In Corner Post, the Supreme Court addressed accrual under the general six-year limitations statute. The Court tied accrual to the plaintiff's injury from final agency action. That holding does not replace special deadlines that Congress may establish for particular forms of review.</a:t>
            </a:r>
          </a:p>
          <a:p xmlns:a="http://schemas.openxmlformats.org/drawingml/2006/main">
            <a:r>
              <a:t/>
            </a:r>
          </a:p>
          <a:p xmlns:a="http://schemas.openxmlformats.org/drawingml/2006/main">
            <a:r>
              <a:t>Axon adds a further distinction. A court's authority to hear certain structural claims does not settle those claims on their merits. The researcher must identify both the available forum and what the claimant must prove there.</a:t>
            </a:r>
          </a:p>
          <a:p xmlns:a="http://schemas.openxmlformats.org/drawingml/2006/main">
            <a:r>
              <a:t/>
            </a:r>
          </a:p>
          <a:p xmlns:a="http://schemas.openxmlformats.org/drawingml/2006/main">
            <a:r>
              <a:t>Remedy requires equal precision. An order may concern particular parties, an identified action, a specified time period, or a defined obligation. Its exact language determines the operative effect. A prediction about eventual success does not itself alter a reporting deadline or suspend a current requirement.</a:t>
            </a:r>
          </a:p>
          <a:p xmlns:a="http://schemas.openxmlformats.org/drawingml/2006/main">
            <a:r>
              <a:t/>
            </a:r>
          </a:p>
          <a:p xmlns:a="http://schemas.openxmlformats.org/drawingml/2006/main">
            <a:r>
              <a:t>The paper proposes a procedural calendar that records the source of each deadline, the event that triggers it, the responsible reviewer, and the evidence needed for the chosen route. A separate order record captures scope, effective date, and any stay or appeal.</a:t>
            </a:r>
          </a:p>
          <a:p xmlns:a="http://schemas.openxmlformats.org/drawingml/2006/main">
            <a:r>
              <a:t/>
            </a:r>
          </a:p>
          <a:p xmlns:a="http://schemas.openxmlformats.org/drawingml/2006/main">
            <a:r>
              <a:t>This discipline supports decisions while litigation remains uncertain. It shows what must happen now, what may change after a ruling, and what evidence would justify a different course.</a:t>
            </a:r>
          </a:p>
          <a:p xmlns:a="http://schemas.openxmlformats.org/drawingml/2006/main">
            <a:r>
              <a:t/>
            </a:r>
          </a:p>
          <a:p xmlns:a="http://schemas.openxmlformats.org/drawingml/2006/main">
            <a:r>
              <a:t>The full paper provides primary citations and a practical framework for keeping timing, jurisdiction, and relief visible throughout a regulatory dispute.</a:t>
            </a:r>
          </a:p>
          <a:p xmlns:a="http://schemas.openxmlformats.org/drawingml/2006/main">
            <a:r>
              <a:t/>
            </a:r>
          </a:p>
          <a:p xmlns:a="http://schemas.openxmlformats.org/drawingml/2006/main">
            <a:r>
              <a:t>Slide description: Three rows address reviewability, the distinction between Corner Post and special deadlines, and the importance of the exact operative order.</a:t>
            </a:r>
          </a:p>
          <a:p xmlns:a="http://schemas.openxmlformats.org/drawingml/2006/main">
            <a:r>
              <a:t/>
            </a:r>
          </a:p>
          <a:p xmlns:a="http://schemas.openxmlformats.org/drawingml/2006/main">
            <a:r>
              <a:t>Sources:</a:t>
            </a:r>
          </a:p>
          <a:p xmlns:a="http://schemas.openxmlformats.org/drawingml/2006/main">
            <a:r>
              <a:t>https://www.govinfo.gov/link/uscode/5/702</a:t>
            </a:r>
          </a:p>
          <a:p xmlns:a="http://schemas.openxmlformats.org/drawingml/2006/main">
            <a:r>
              <a:t>https://www.govinfo.gov/link/uscode/5/704</a:t>
            </a:r>
          </a:p>
          <a:p xmlns:a="http://schemas.openxmlformats.org/drawingml/2006/main">
            <a:r>
              <a:t>https://www.govinfo.gov/link/uscode/5/706</a:t>
            </a:r>
          </a:p>
          <a:p xmlns:a="http://schemas.openxmlformats.org/drawingml/2006/main">
            <a:r>
              <a:t>https://www.govinfo.gov/content/pkg/USREPORTS-520/pdf/USREPORTS-520-154.pdf</a:t>
            </a:r>
          </a:p>
          <a:p xmlns:a="http://schemas.openxmlformats.org/drawingml/2006/main">
            <a:r>
              <a:t>https://www.supremecourt.gov/opinions/23pdf/22-1008_1b82.pdf</a:t>
            </a:r>
          </a:p>
          <a:p xmlns:a="http://schemas.openxmlformats.org/drawingml/2006/main">
            <a:r>
              <a:t>https://www.govinfo.gov/link/uscode/28/2401</a:t>
            </a:r>
          </a:p>
          <a:p xmlns:a="http://schemas.openxmlformats.org/drawingml/2006/main">
            <a:r>
              <a:t>https://www.supremecourt.gov/opinions/22pdf/21-86_l5gm.pdf</a:t>
            </a:r>
          </a:p>
          <a:p xmlns:a="http://schemas.openxmlformats.org/drawingml/2006/main">
            <a:r>
              <a:t>https://www.govinfo.gov/link/uscode/5/705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regulatory institution needs legal authority, resources, and officials who can make decisions. These elements interact, but they answer different constitutional and statutory questions.</a:t>
            </a:r>
          </a:p>
          <a:p xmlns:a="http://schemas.openxmlformats.org/drawingml/2006/main">
            <a:r>
              <a:t/>
            </a:r>
          </a:p>
          <a:p xmlns:a="http://schemas.openxmlformats.org/drawingml/2006/main">
            <a:r>
              <a:t>The eighth paper in Stephen McCarthy's research series examines that relationship through the CFPB funding decision and FCC v. Consumers' Research. It then connects the analysis to a practical accountability register.</a:t>
            </a:r>
          </a:p>
          <a:p xmlns:a="http://schemas.openxmlformats.org/drawingml/2006/main">
            <a:r>
              <a:t/>
            </a:r>
          </a:p>
          <a:p xmlns:a="http://schemas.openxmlformats.org/drawingml/2006/main">
            <a:r>
              <a:t>In the CFPB case, the Supreme Court upheld the funding mechanism against the Appropriations Clause challenge presented. Congress had identified a source of funds and authorized spending for designated purposes. That constitutional holding does not resolve every statutory question about a particular transfer, period, or expenditure.</a:t>
            </a:r>
          </a:p>
          <a:p xmlns:a="http://schemas.openxmlformats.org/drawingml/2006/main">
            <a:r>
              <a:t/>
            </a:r>
          </a:p>
          <a:p xmlns:a="http://schemas.openxmlformats.org/drawingml/2006/main">
            <a:r>
              <a:t>A governance review should therefore identify the funding source, the authorized purpose, the decision maker, and the restrictions governing use. A label such as independent funding cannot replace those details.</a:t>
            </a:r>
          </a:p>
          <a:p xmlns:a="http://schemas.openxmlformats.org/drawingml/2006/main">
            <a:r>
              <a:t/>
            </a:r>
          </a:p>
          <a:p xmlns:a="http://schemas.openxmlformats.org/drawingml/2006/main">
            <a:r>
              <a:t>Consumers' Research concerns delegation. The Court upheld the universal-service contribution scheme against the challenges before it. Congress supplied guidance and constraints, and the FCC retained decision-making authority while receiving nonbinding support from a private administrator.</a:t>
            </a:r>
          </a:p>
          <a:p xmlns:a="http://schemas.openxmlformats.org/drawingml/2006/main">
            <a:r>
              <a:t/>
            </a:r>
          </a:p>
          <a:p xmlns:a="http://schemas.openxmlformats.org/drawingml/2006/main">
            <a:r>
              <a:t>The distinction between assistance and decision authority is important. An outside provider may collect information or calculate an estimate. The accountable institution still needs the ability to examine the result, revise it, and explain the decision.</a:t>
            </a:r>
          </a:p>
          <a:p xmlns:a="http://schemas.openxmlformats.org/drawingml/2006/main">
            <a:r>
              <a:t/>
            </a:r>
          </a:p>
          <a:p xmlns:a="http://schemas.openxmlformats.org/drawingml/2006/main">
            <a:r>
              <a:t>The removal-power cases address supervision from another direction. Stronger presidential control does not itself expand the substantive authority Congress conferred or permit spending outside the applicable funding law.</a:t>
            </a:r>
          </a:p>
          <a:p xmlns:a="http://schemas.openxmlformats.org/drawingml/2006/main">
            <a:r>
              <a:t/>
            </a:r>
          </a:p>
          <a:p xmlns:a="http://schemas.openxmlformats.org/drawingml/2006/main">
            <a:r>
              <a:t>For governance readers, the paper's proposed register begins with a specific decision. It records the legal basis, the funding purpose, the responsible official, the source of evidence, and the available review process.</a:t>
            </a:r>
          </a:p>
          <a:p xmlns:a="http://schemas.openxmlformats.org/drawingml/2006/main">
            <a:r>
              <a:t/>
            </a:r>
          </a:p>
          <a:p xmlns:a="http://schemas.openxmlformats.org/drawingml/2006/main">
            <a:r>
              <a:t>The reviewer can then trace a change to the element it affects. A new leader may alter priorities. A funding change may affect capacity. A statutory amendment may alter the permitted task. Different events can require different operational responses.</a:t>
            </a:r>
          </a:p>
          <a:p xmlns:a="http://schemas.openxmlformats.org/drawingml/2006/main">
            <a:r>
              <a:t/>
            </a:r>
          </a:p>
          <a:p xmlns:a="http://schemas.openxmlformats.org/drawingml/2006/main">
            <a:r>
              <a:t>The full paper brings these distinctions together while preserving their legal boundaries. It offers a method for comparing institutions through documented powers and responsibilities, with primary sources supporting each doctrinal proposition.</a:t>
            </a:r>
          </a:p>
          <a:p xmlns:a="http://schemas.openxmlformats.org/drawingml/2006/main">
            <a:r>
              <a:t/>
            </a:r>
          </a:p>
          <a:p xmlns:a="http://schemas.openxmlformats.org/drawingml/2006/main">
            <a:r>
              <a:t>Slide description: Three rows separate funding validity, delegation with retained public control, and supervision of officials. Each row states the limits of the relevant proposition.</a:t>
            </a:r>
          </a:p>
          <a:p xmlns:a="http://schemas.openxmlformats.org/drawingml/2006/main">
            <a:r>
              <a:t/>
            </a:r>
          </a:p>
          <a:p xmlns:a="http://schemas.openxmlformats.org/drawingml/2006/main">
            <a:r>
              <a:t>Sources:</a:t>
            </a:r>
          </a:p>
          <a:p xmlns:a="http://schemas.openxmlformats.org/drawingml/2006/main">
            <a:r>
              <a:t>https://www.archives.gov/founding-docs/constitution-transcript</a:t>
            </a:r>
          </a:p>
          <a:p xmlns:a="http://schemas.openxmlformats.org/drawingml/2006/main">
            <a:r>
              <a:t>https://www.supremecourt.gov/opinions/23pdf/22-448_o7jp.pdf</a:t>
            </a:r>
          </a:p>
          <a:p xmlns:a="http://schemas.openxmlformats.org/drawingml/2006/main">
            <a:r>
              <a:t>https://www.govinfo.gov/link/uscode/12/5497</a:t>
            </a:r>
          </a:p>
          <a:p xmlns:a="http://schemas.openxmlformats.org/drawingml/2006/main">
            <a:r>
              <a:t>https://www.supremecourt.gov/opinions/24pdf/24-354_0861.pdf</a:t>
            </a:r>
          </a:p>
          <a:p xmlns:a="http://schemas.openxmlformats.org/drawingml/2006/main">
            <a:r>
              <a:t>https://www.govinfo.gov/link/uscode/47/254</a:t>
            </a:r>
          </a:p>
          <a:p xmlns:a="http://schemas.openxmlformats.org/drawingml/2006/main">
            <a:r>
              <a:t>https://www.supremecourt.gov/opinions/19pdf/19-7_new_0pm1.pdf</a:t>
            </a:r>
          </a:p>
          <a:p xmlns:a="http://schemas.openxmlformats.org/drawingml/2006/main">
            <a:r>
              <a:t>https://www.supremecourt.gov/opinions/25pdf/25-332_new_geil.pdf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Across the series, a decision record connects the legal research to governance. It identifies the process and authority, preserves the evidence and timing, and explains the response to an operative change. Planning assumptions remain visible as assumptions while the record tracks what the law actually requires.</a:t>
            </a:r>
          </a:p>
          <a:p xmlns:a="http://schemas.openxmlformats.org/drawingml/2006/main">
            <a:r>
              <a:t/>
            </a:r>
          </a:p>
          <a:p xmlns:a="http://schemas.openxmlformats.org/drawingml/2006/main">
            <a:r>
              <a:t>Slide description: Three rows describe a decision record: decision and authority, evidence and timing, and the operative change with the organizational response. This is the research series' proposed framework.</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eight papers provide the detailed analysis and primary-source citations behind this briefing. The series brings administrative law research into a consistent framework for financial regulatory governance. Visit the research site to explore the full library.</a:t>
            </a:r>
          </a:p>
          <a:p xmlns:a="http://schemas.openxmlformats.org/drawingml/2006/main">
            <a:r>
              <a:t/>
            </a:r>
          </a:p>
          <a:p xmlns:a="http://schemas.openxmlformats.org/drawingml/2006/main">
            <a:r>
              <a:t>Slide description: Closing slide naming Stephen McCarthy and the Governance and Regulatory Research series. The exact canonical short biography and actual research-site address appear beside the conceptual architectural background.</a:t>
            </a:r>
          </a:p>
          <a:p xmlns:a="http://schemas.openxmlformats.org/drawingml/2006/main">
            <a:r>
              <a:t/>
            </a:r>
          </a:p>
          <a:p xmlns:a="http://schemas.openxmlformats.org/drawingml/2006/main">
            <a:r>
              <a:t>Sources:</a:t>
            </a:r>
          </a:p>
          <a:p xmlns:a="http://schemas.openxmlformats.org/drawingml/2006/main">
            <a:r>
              <a:t/>
            </a:r>
          </a:p>
          <a:p xmlns:a="http://schemas.openxmlformats.org/drawingml/2006/main">
            <a:r>
              <a:t>Conceptual architectural illustration generated with OpenAI image generation. Imaginary civic archive, not a photograph of an actual institution.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013a66e03f468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657be0441914873" /><Relationship Type="http://schemas.openxmlformats.org/officeDocument/2006/relationships/slideLayout" Target="/ppt/slideLayouts/slideLayout1.xml" Id="R6e3a8b0481dc4cb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e3a8b0481dc4cb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78eb0f6cf3a4742" /><Relationship Type="http://schemas.openxmlformats.org/officeDocument/2006/relationships/image" Target="/ppt/media/image.png" Id="R04d6b3116b544855" /><Relationship Type="http://schemas.openxmlformats.org/officeDocument/2006/relationships/notesSlide" Target="/ppt/notesSlides/notesSlide1.xml" Id="R8f27e11e01f7478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f4d1072f3704970" /><Relationship Type="http://schemas.openxmlformats.org/officeDocument/2006/relationships/notesSlide" Target="/ppt/notesSlides/notesSlide2.xml" Id="R566c42be2cbc408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4d05b9a281f4271" /><Relationship Type="http://schemas.openxmlformats.org/officeDocument/2006/relationships/notesSlide" Target="/ppt/notesSlides/notesSlide3.xml" Id="Rdeca98529dd14d7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84bd169dc324562" /><Relationship Type="http://schemas.openxmlformats.org/officeDocument/2006/relationships/notesSlide" Target="/ppt/notesSlides/notesSlide4.xml" Id="R0c2fd5e3b52a4e9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2478bc50175455e" /><Relationship Type="http://schemas.openxmlformats.org/officeDocument/2006/relationships/notesSlide" Target="/ppt/notesSlides/notesSlide5.xml" Id="R86c966dddfba415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2c3e42cd339491c" /><Relationship Type="http://schemas.openxmlformats.org/officeDocument/2006/relationships/notesSlide" Target="/ppt/notesSlides/notesSlide6.xml" Id="R9a7cb45abac44bb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a960a87988249be" /><Relationship Type="http://schemas.openxmlformats.org/officeDocument/2006/relationships/notesSlide" Target="/ppt/notesSlides/notesSlide7.xml" Id="R64b06e5a49c9442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4cb2a6be3f54f12" /><Relationship Type="http://schemas.openxmlformats.org/officeDocument/2006/relationships/notesSlide" Target="/ppt/notesSlides/notesSlide8.xml" Id="Recd49927f1fa487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84c4cd00a564b11" /><Relationship Type="http://schemas.openxmlformats.org/officeDocument/2006/relationships/notesSlide" Target="/ppt/notesSlides/notesSlide9.xml" Id="Rf5a3375ee9a240f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606ace3448f449c" /><Relationship Type="http://schemas.openxmlformats.org/officeDocument/2006/relationships/notesSlide" Target="/ppt/notesSlides/notesSlide10.xml" Id="Rac3299017d9344e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809c11e347f4cf0" /><Relationship Type="http://schemas.openxmlformats.org/officeDocument/2006/relationships/notesSlide" Target="/ppt/notesSlides/notesSlide11.xml" Id="R54f6c03cd1694f8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56ea684d39447df" /><Relationship Type="http://schemas.openxmlformats.org/officeDocument/2006/relationships/image" Target="/ppt/media/image2.png" Id="R47dcbb4e922b4423" /><Relationship Type="http://schemas.openxmlformats.org/officeDocument/2006/relationships/notesSlide" Target="/ppt/notesSlides/notesSlide12.xml" Id="Re1ef4811361d4629" /></Relationships>
</file>

<file path=ppt/slides/slide1.xml><?xml version="1.0" encoding="utf-8"?>
<p:sld xmlns:p="http://schemas.openxmlformats.org/presentationml/2006/main">
  <p:cSld>
    <p:bg>
      <p:bgPr>
        <a:solidFill xmlns:a="http://schemas.openxmlformats.org/drawingml/2006/main">
          <a:srgbClr val="0D1B29"/>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04d6b3116b54485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F9618C32-224B-4986-929D-7B1BCFF0DD85}"/>
              </a:ext>
            </a:extLst>
          </p:cNvPr>
          <p:cNvSpPr>
            <a:spLocks xmlns:a="http://schemas.openxmlformats.org/drawingml/2006/main" noGrp="1"/>
          </p:cNvSpPr>
          <p:nvPr/>
        </p:nvSpPr>
        <p:spPr>
          <a:xfrm xmlns:a="http://schemas.openxmlformats.org/drawingml/2006/main">
            <a:off x="685800" y="1466850"/>
            <a:ext cx="75247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Financial Regulatory</a:t>
            </a:r>
          </a:p>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Governance</a:t>
            </a:r>
          </a:p>
        </p:txBody>
      </p:sp>
      <p:sp>
        <p:nvSpPr>
          <p:cNvPr id="3" name="Subtitle">
            <a:extLst xmlns:a="http://schemas.openxmlformats.org/drawingml/2006/main">
              <a:ext uri="{FF2B5EF4-FFF2-40B4-BE49-F238E27FC236}">
                <a16:creationId xmlns:a16="http://schemas.microsoft.com/office/drawing/2014/main" id="{34D79518-AE4A-4496-9AC9-668C7468F369}"/>
              </a:ext>
            </a:extLst>
          </p:cNvPr>
          <p:cNvSpPr>
            <a:spLocks xmlns:a="http://schemas.openxmlformats.org/drawingml/2006/main" noGrp="1"/>
          </p:cNvSpPr>
          <p:nvPr/>
        </p:nvSpPr>
        <p:spPr>
          <a:xfrm xmlns:a="http://schemas.openxmlformats.org/drawingml/2006/main">
            <a:off x="723900" y="3619500"/>
            <a:ext cx="6572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E8E2D5"/>
                </a:solidFill>
                <a:latin typeface="Arial"/>
                <a:ea typeface="Arial"/>
                <a:cs typeface="Arial"/>
              </a:defRPr>
            </a:pPr>
            <a:r>
              <a:rPr sz="2250" b="0">
                <a:solidFill>
                  <a:srgbClr val="E8E2D5"/>
                </a:solidFill>
                <a:latin typeface="Arial"/>
                <a:ea typeface="Arial"/>
                <a:cs typeface="Arial"/>
              </a:rPr>
              <a:t>An executive briefing on eight research papers</a:t>
            </a:r>
          </a:p>
        </p:txBody>
      </p:sp>
      <p:sp>
        <p:nvSpPr>
          <p:cNvPr id="4" name="Author">
            <a:extLst xmlns:a="http://schemas.openxmlformats.org/drawingml/2006/main">
              <a:ext uri="{FF2B5EF4-FFF2-40B4-BE49-F238E27FC236}">
                <a16:creationId xmlns:a16="http://schemas.microsoft.com/office/drawing/2014/main" id="{26769E05-0C19-4A18-AFDB-E41B945C3647}"/>
              </a:ext>
            </a:extLst>
          </p:cNvPr>
          <p:cNvSpPr>
            <a:spLocks xmlns:a="http://schemas.openxmlformats.org/drawingml/2006/main" noGrp="1"/>
          </p:cNvSpPr>
          <p:nvPr/>
        </p:nvSpPr>
        <p:spPr>
          <a:xfrm xmlns:a="http://schemas.openxmlformats.org/drawingml/2006/main">
            <a:off x="723900" y="4953000"/>
            <a:ext cx="5715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Stephen McCarthy</a:t>
            </a:r>
          </a:p>
        </p:txBody>
      </p:sp>
      <p:sp>
        <p:nvSpPr>
          <p:cNvPr id="5" name="Date">
            <a:extLst xmlns:a="http://schemas.openxmlformats.org/drawingml/2006/main">
              <a:ext uri="{FF2B5EF4-FFF2-40B4-BE49-F238E27FC236}">
                <a16:creationId xmlns:a16="http://schemas.microsoft.com/office/drawing/2014/main" id="{582D0386-BA19-410A-9D03-9BFAD7997D6E}"/>
              </a:ext>
            </a:extLst>
          </p:cNvPr>
          <p:cNvSpPr>
            <a:spLocks xmlns:a="http://schemas.openxmlformats.org/drawingml/2006/main" noGrp="1"/>
          </p:cNvSpPr>
          <p:nvPr/>
        </p:nvSpPr>
        <p:spPr>
          <a:xfrm xmlns:a="http://schemas.openxmlformats.org/drawingml/2006/main">
            <a:off x="723900" y="5562600"/>
            <a:ext cx="619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DBCBB0"/>
                </a:solidFill>
                <a:latin typeface="Arial"/>
                <a:ea typeface="Arial"/>
                <a:cs typeface="Arial"/>
              </a:defRPr>
            </a:pPr>
            <a:r>
              <a:rPr sz="1650" b="0">
                <a:solidFill>
                  <a:srgbClr val="DBCBB0"/>
                </a:solidFill>
                <a:latin typeface="Arial"/>
                <a:ea typeface="Arial"/>
                <a:cs typeface="Arial"/>
              </a:rPr>
              <a:t>Research commentary  /  September 2026</a:t>
            </a:r>
          </a:p>
        </p:txBody>
      </p:sp>
    </p:spTree>
    <p:extLst>
      <p:ext uri="{BB962C8B-B14F-4D97-AF65-F5344CB8AC3E}">
        <p14:creationId xmlns:p14="http://schemas.microsoft.com/office/powerpoint/2010/main" val="1678087682"/>
      </p:ext>
    </p:extLst>
  </p:cSld>
</p:sld>
</file>

<file path=ppt/slides/slide2.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9" name="Title">
            <a:extLst xmlns:a="http://schemas.openxmlformats.org/drawingml/2006/main">
              <a:ext uri="{FF2B5EF4-FFF2-40B4-BE49-F238E27FC236}">
                <a16:creationId xmlns:a16="http://schemas.microsoft.com/office/drawing/2014/main" id="{C710A092-BDBC-44F0-9FFC-E98BCF959FBB}"/>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Eight research questions</a:t>
            </a:r>
          </a:p>
        </p:txBody>
      </p:sp>
      <p:sp>
        <p:nvSpPr>
          <p:cNvPr id="2" name="Paper 1">
            <a:extLst xmlns:a="http://schemas.openxmlformats.org/drawingml/2006/main">
              <a:ext uri="{FF2B5EF4-FFF2-40B4-BE49-F238E27FC236}">
                <a16:creationId xmlns:a16="http://schemas.microsoft.com/office/drawing/2014/main" id="{380136AB-C38E-493B-9BA4-32EDF74B10CB}"/>
              </a:ext>
            </a:extLst>
          </p:cNvPr>
          <p:cNvSpPr>
            <a:spLocks xmlns:a="http://schemas.openxmlformats.org/drawingml/2006/main" noGrp="1"/>
          </p:cNvSpPr>
          <p:nvPr/>
        </p:nvSpPr>
        <p:spPr>
          <a:xfrm xmlns:a="http://schemas.openxmlformats.org/drawingml/2006/main">
            <a:off x="685800" y="1933575"/>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3043"/>
                </a:solidFill>
                <a:latin typeface="Arial"/>
                <a:ea typeface="Arial"/>
                <a:cs typeface="Arial"/>
              </a:defRPr>
            </a:pPr>
            <a:r>
              <a:rPr sz="2025" b="1">
                <a:solidFill>
                  <a:srgbClr val="173043"/>
                </a:solidFill>
                <a:latin typeface="Arial"/>
                <a:ea typeface="Arial"/>
                <a:cs typeface="Arial"/>
              </a:rPr>
              <a:t>01  Agency structure</a:t>
            </a:r>
          </a:p>
        </p:txBody>
      </p:sp>
      <p:sp>
        <p:nvSpPr>
          <p:cNvPr id="3" name="Paper subject 1">
            <a:extLst xmlns:a="http://schemas.openxmlformats.org/drawingml/2006/main">
              <a:ext uri="{FF2B5EF4-FFF2-40B4-BE49-F238E27FC236}">
                <a16:creationId xmlns:a16="http://schemas.microsoft.com/office/drawing/2014/main" id="{5E9B4259-5B5D-4534-86EA-63C2986424CE}"/>
              </a:ext>
            </a:extLst>
          </p:cNvPr>
          <p:cNvSpPr>
            <a:spLocks xmlns:a="http://schemas.openxmlformats.org/drawingml/2006/main" noGrp="1"/>
          </p:cNvSpPr>
          <p:nvPr/>
        </p:nvSpPr>
        <p:spPr>
          <a:xfrm xmlns:a="http://schemas.openxmlformats.org/drawingml/2006/main">
            <a:off x="685800" y="2314575"/>
            <a:ext cx="5124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775"/>
                </a:solidFill>
                <a:latin typeface="Arial"/>
                <a:ea typeface="Arial"/>
                <a:cs typeface="Arial"/>
              </a:defRPr>
            </a:pPr>
            <a:r>
              <a:rPr sz="1800" b="0">
                <a:solidFill>
                  <a:srgbClr val="586775"/>
                </a:solidFill>
                <a:latin typeface="Arial"/>
                <a:ea typeface="Arial"/>
                <a:cs typeface="Arial"/>
              </a:rPr>
              <a:t>Authority and supervision</a:t>
            </a:r>
          </a:p>
        </p:txBody>
      </p:sp>
      <p:sp>
        <p:nvSpPr>
          <p:cNvPr id="4" name="Paper 2">
            <a:extLst xmlns:a="http://schemas.openxmlformats.org/drawingml/2006/main">
              <a:ext uri="{FF2B5EF4-FFF2-40B4-BE49-F238E27FC236}">
                <a16:creationId xmlns:a16="http://schemas.microsoft.com/office/drawing/2014/main" id="{FF329C5F-1CF9-4E7A-A7AF-8BB63E748B03}"/>
              </a:ext>
            </a:extLst>
          </p:cNvPr>
          <p:cNvSpPr>
            <a:spLocks xmlns:a="http://schemas.openxmlformats.org/drawingml/2006/main" noGrp="1"/>
          </p:cNvSpPr>
          <p:nvPr/>
        </p:nvSpPr>
        <p:spPr>
          <a:xfrm xmlns:a="http://schemas.openxmlformats.org/drawingml/2006/main">
            <a:off x="685800" y="2895600"/>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3043"/>
                </a:solidFill>
                <a:latin typeface="Arial"/>
                <a:ea typeface="Arial"/>
                <a:cs typeface="Arial"/>
              </a:defRPr>
            </a:pPr>
            <a:r>
              <a:rPr sz="2025" b="1">
                <a:solidFill>
                  <a:srgbClr val="173043"/>
                </a:solidFill>
                <a:latin typeface="Arial"/>
                <a:ea typeface="Arial"/>
                <a:cs typeface="Arial"/>
              </a:rPr>
              <a:t>02  Statutory interpretation</a:t>
            </a:r>
          </a:p>
        </p:txBody>
      </p:sp>
      <p:sp>
        <p:nvSpPr>
          <p:cNvPr id="5" name="Paper subject 2">
            <a:extLst xmlns:a="http://schemas.openxmlformats.org/drawingml/2006/main">
              <a:ext uri="{FF2B5EF4-FFF2-40B4-BE49-F238E27FC236}">
                <a16:creationId xmlns:a16="http://schemas.microsoft.com/office/drawing/2014/main" id="{AF981370-3BD8-4978-89B4-32ACA2B87054}"/>
              </a:ext>
            </a:extLst>
          </p:cNvPr>
          <p:cNvSpPr>
            <a:spLocks xmlns:a="http://schemas.openxmlformats.org/drawingml/2006/main" noGrp="1"/>
          </p:cNvSpPr>
          <p:nvPr/>
        </p:nvSpPr>
        <p:spPr>
          <a:xfrm xmlns:a="http://schemas.openxmlformats.org/drawingml/2006/main">
            <a:off x="685800" y="3276600"/>
            <a:ext cx="5124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775"/>
                </a:solidFill>
                <a:latin typeface="Arial"/>
                <a:ea typeface="Arial"/>
                <a:cs typeface="Arial"/>
              </a:defRPr>
            </a:pPr>
            <a:r>
              <a:rPr sz="1800" b="0">
                <a:solidFill>
                  <a:srgbClr val="586775"/>
                </a:solidFill>
                <a:latin typeface="Arial"/>
                <a:ea typeface="Arial"/>
                <a:cs typeface="Arial"/>
              </a:rPr>
              <a:t>Meaning and delegated discretion</a:t>
            </a:r>
          </a:p>
        </p:txBody>
      </p:sp>
      <p:sp>
        <p:nvSpPr>
          <p:cNvPr id="6" name="Paper 3">
            <a:extLst xmlns:a="http://schemas.openxmlformats.org/drawingml/2006/main">
              <a:ext uri="{FF2B5EF4-FFF2-40B4-BE49-F238E27FC236}">
                <a16:creationId xmlns:a16="http://schemas.microsoft.com/office/drawing/2014/main" id="{5B9F1C0C-F54B-4340-A740-DBBAA6DEAAD2}"/>
              </a:ext>
            </a:extLst>
          </p:cNvPr>
          <p:cNvSpPr>
            <a:spLocks xmlns:a="http://schemas.openxmlformats.org/drawingml/2006/main" noGrp="1"/>
          </p:cNvSpPr>
          <p:nvPr/>
        </p:nvSpPr>
        <p:spPr>
          <a:xfrm xmlns:a="http://schemas.openxmlformats.org/drawingml/2006/main">
            <a:off x="685800" y="3857625"/>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3043"/>
                </a:solidFill>
                <a:latin typeface="Arial"/>
                <a:ea typeface="Arial"/>
                <a:cs typeface="Arial"/>
              </a:defRPr>
            </a:pPr>
            <a:r>
              <a:rPr sz="2025" b="1">
                <a:solidFill>
                  <a:srgbClr val="173043"/>
                </a:solidFill>
                <a:latin typeface="Arial"/>
                <a:ea typeface="Arial"/>
                <a:cs typeface="Arial"/>
              </a:rPr>
              <a:t>03  FHFA conservatorship</a:t>
            </a:r>
          </a:p>
        </p:txBody>
      </p:sp>
      <p:sp>
        <p:nvSpPr>
          <p:cNvPr id="7" name="Paper subject 3">
            <a:extLst xmlns:a="http://schemas.openxmlformats.org/drawingml/2006/main">
              <a:ext uri="{FF2B5EF4-FFF2-40B4-BE49-F238E27FC236}">
                <a16:creationId xmlns:a16="http://schemas.microsoft.com/office/drawing/2014/main" id="{522CF8AF-FBF0-411B-8F44-F30BADCA7D22}"/>
              </a:ext>
            </a:extLst>
          </p:cNvPr>
          <p:cNvSpPr>
            <a:spLocks xmlns:a="http://schemas.openxmlformats.org/drawingml/2006/main" noGrp="1"/>
          </p:cNvSpPr>
          <p:nvPr/>
        </p:nvSpPr>
        <p:spPr>
          <a:xfrm xmlns:a="http://schemas.openxmlformats.org/drawingml/2006/main">
            <a:off x="685800" y="4238625"/>
            <a:ext cx="5124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775"/>
                </a:solidFill>
                <a:latin typeface="Arial"/>
                <a:ea typeface="Arial"/>
                <a:cs typeface="Arial"/>
              </a:defRPr>
            </a:pPr>
            <a:r>
              <a:rPr sz="1800" b="0">
                <a:solidFill>
                  <a:srgbClr val="586775"/>
                </a:solidFill>
                <a:latin typeface="Arial"/>
                <a:ea typeface="Arial"/>
                <a:cs typeface="Arial"/>
              </a:rPr>
              <a:t>Capacity and remedies</a:t>
            </a:r>
          </a:p>
        </p:txBody>
      </p:sp>
      <p:sp>
        <p:nvSpPr>
          <p:cNvPr id="8" name="Paper 4">
            <a:extLst xmlns:a="http://schemas.openxmlformats.org/drawingml/2006/main">
              <a:ext uri="{FF2B5EF4-FFF2-40B4-BE49-F238E27FC236}">
                <a16:creationId xmlns:a16="http://schemas.microsoft.com/office/drawing/2014/main" id="{E0C794C2-9898-43F0-B367-5AD47830641A}"/>
              </a:ext>
            </a:extLst>
          </p:cNvPr>
          <p:cNvSpPr>
            <a:spLocks xmlns:a="http://schemas.openxmlformats.org/drawingml/2006/main" noGrp="1"/>
          </p:cNvSpPr>
          <p:nvPr/>
        </p:nvSpPr>
        <p:spPr>
          <a:xfrm xmlns:a="http://schemas.openxmlformats.org/drawingml/2006/main">
            <a:off x="685800" y="4819650"/>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3043"/>
                </a:solidFill>
                <a:latin typeface="Arial"/>
                <a:ea typeface="Arial"/>
                <a:cs typeface="Arial"/>
              </a:defRPr>
            </a:pPr>
            <a:r>
              <a:rPr sz="2025" b="1">
                <a:solidFill>
                  <a:srgbClr val="173043"/>
                </a:solidFill>
                <a:latin typeface="Arial"/>
                <a:ea typeface="Arial"/>
                <a:cs typeface="Arial"/>
              </a:rPr>
              <a:t>04  Consumer finance trusts</a:t>
            </a:r>
          </a:p>
        </p:txBody>
      </p:sp>
      <p:sp>
        <p:nvSpPr>
          <p:cNvPr id="9" name="Paper subject 4">
            <a:extLst xmlns:a="http://schemas.openxmlformats.org/drawingml/2006/main">
              <a:ext uri="{FF2B5EF4-FFF2-40B4-BE49-F238E27FC236}">
                <a16:creationId xmlns:a16="http://schemas.microsoft.com/office/drawing/2014/main" id="{CCBDA006-3AAF-4C32-8B31-8DF55C4EDD72}"/>
              </a:ext>
            </a:extLst>
          </p:cNvPr>
          <p:cNvSpPr>
            <a:spLocks xmlns:a="http://schemas.openxmlformats.org/drawingml/2006/main" noGrp="1"/>
          </p:cNvSpPr>
          <p:nvPr/>
        </p:nvSpPr>
        <p:spPr>
          <a:xfrm xmlns:a="http://schemas.openxmlformats.org/drawingml/2006/main">
            <a:off x="685800" y="5200650"/>
            <a:ext cx="5124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775"/>
                </a:solidFill>
                <a:latin typeface="Arial"/>
                <a:ea typeface="Arial"/>
                <a:cs typeface="Arial"/>
              </a:defRPr>
            </a:pPr>
            <a:r>
              <a:rPr sz="1800" b="0">
                <a:solidFill>
                  <a:srgbClr val="586775"/>
                </a:solidFill>
                <a:latin typeface="Arial"/>
                <a:ea typeface="Arial"/>
                <a:cs typeface="Arial"/>
              </a:rPr>
              <a:t>Coverage and operational control</a:t>
            </a:r>
          </a:p>
        </p:txBody>
      </p:sp>
      <p:sp>
        <p:nvSpPr>
          <p:cNvPr id="10" name="Paper 5">
            <a:extLst xmlns:a="http://schemas.openxmlformats.org/drawingml/2006/main">
              <a:ext uri="{FF2B5EF4-FFF2-40B4-BE49-F238E27FC236}">
                <a16:creationId xmlns:a16="http://schemas.microsoft.com/office/drawing/2014/main" id="{0CD491C0-4CFD-4BAD-BCF6-86F5EF15E1B2}"/>
              </a:ext>
            </a:extLst>
          </p:cNvPr>
          <p:cNvSpPr>
            <a:spLocks xmlns:a="http://schemas.openxmlformats.org/drawingml/2006/main" noGrp="1"/>
          </p:cNvSpPr>
          <p:nvPr/>
        </p:nvSpPr>
        <p:spPr>
          <a:xfrm xmlns:a="http://schemas.openxmlformats.org/drawingml/2006/main">
            <a:off x="6267450" y="1933575"/>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3043"/>
                </a:solidFill>
                <a:latin typeface="Arial"/>
                <a:ea typeface="Arial"/>
                <a:cs typeface="Arial"/>
              </a:defRPr>
            </a:pPr>
            <a:r>
              <a:rPr sz="2025" b="1">
                <a:solidFill>
                  <a:srgbClr val="173043"/>
                </a:solidFill>
                <a:latin typeface="Arial"/>
                <a:ea typeface="Arial"/>
                <a:cs typeface="Arial"/>
              </a:rPr>
              <a:t>05  Administrative adjudication</a:t>
            </a:r>
          </a:p>
        </p:txBody>
      </p:sp>
      <p:sp>
        <p:nvSpPr>
          <p:cNvPr id="11" name="Paper subject 5">
            <a:extLst xmlns:a="http://schemas.openxmlformats.org/drawingml/2006/main">
              <a:ext uri="{FF2B5EF4-FFF2-40B4-BE49-F238E27FC236}">
                <a16:creationId xmlns:a16="http://schemas.microsoft.com/office/drawing/2014/main" id="{BD52B9F9-4DDC-4FF6-A0AB-741A2EDEEA92}"/>
              </a:ext>
            </a:extLst>
          </p:cNvPr>
          <p:cNvSpPr>
            <a:spLocks xmlns:a="http://schemas.openxmlformats.org/drawingml/2006/main" noGrp="1"/>
          </p:cNvSpPr>
          <p:nvPr/>
        </p:nvSpPr>
        <p:spPr>
          <a:xfrm xmlns:a="http://schemas.openxmlformats.org/drawingml/2006/main">
            <a:off x="6267450" y="2314575"/>
            <a:ext cx="5124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775"/>
                </a:solidFill>
                <a:latin typeface="Arial"/>
                <a:ea typeface="Arial"/>
                <a:cs typeface="Arial"/>
              </a:defRPr>
            </a:pPr>
            <a:r>
              <a:rPr sz="1800" b="0">
                <a:solidFill>
                  <a:srgbClr val="586775"/>
                </a:solidFill>
                <a:latin typeface="Arial"/>
                <a:ea typeface="Arial"/>
                <a:cs typeface="Arial"/>
              </a:rPr>
              <a:t>Forum and officer design</a:t>
            </a:r>
          </a:p>
        </p:txBody>
      </p:sp>
      <p:sp>
        <p:nvSpPr>
          <p:cNvPr id="12" name="Paper 6">
            <a:extLst xmlns:a="http://schemas.openxmlformats.org/drawingml/2006/main">
              <a:ext uri="{FF2B5EF4-FFF2-40B4-BE49-F238E27FC236}">
                <a16:creationId xmlns:a16="http://schemas.microsoft.com/office/drawing/2014/main" id="{65860193-DBD3-47A4-B778-B8432656CEC9}"/>
              </a:ext>
            </a:extLst>
          </p:cNvPr>
          <p:cNvSpPr>
            <a:spLocks xmlns:a="http://schemas.openxmlformats.org/drawingml/2006/main" noGrp="1"/>
          </p:cNvSpPr>
          <p:nvPr/>
        </p:nvSpPr>
        <p:spPr>
          <a:xfrm xmlns:a="http://schemas.openxmlformats.org/drawingml/2006/main">
            <a:off x="6267450" y="2895600"/>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3043"/>
                </a:solidFill>
                <a:latin typeface="Arial"/>
                <a:ea typeface="Arial"/>
                <a:cs typeface="Arial"/>
              </a:defRPr>
            </a:pPr>
            <a:r>
              <a:rPr sz="2025" b="1">
                <a:solidFill>
                  <a:srgbClr val="173043"/>
                </a:solidFill>
                <a:latin typeface="Arial"/>
                <a:ea typeface="Arial"/>
                <a:cs typeface="Arial"/>
              </a:rPr>
              <a:t>06  Rulemaking evidence</a:t>
            </a:r>
          </a:p>
        </p:txBody>
      </p:sp>
      <p:sp>
        <p:nvSpPr>
          <p:cNvPr id="13" name="Paper subject 6">
            <a:extLst xmlns:a="http://schemas.openxmlformats.org/drawingml/2006/main">
              <a:ext uri="{FF2B5EF4-FFF2-40B4-BE49-F238E27FC236}">
                <a16:creationId xmlns:a16="http://schemas.microsoft.com/office/drawing/2014/main" id="{AB2CCDF3-1984-4D2D-99BE-79151E62772E}"/>
              </a:ext>
            </a:extLst>
          </p:cNvPr>
          <p:cNvSpPr>
            <a:spLocks xmlns:a="http://schemas.openxmlformats.org/drawingml/2006/main" noGrp="1"/>
          </p:cNvSpPr>
          <p:nvPr/>
        </p:nvSpPr>
        <p:spPr>
          <a:xfrm xmlns:a="http://schemas.openxmlformats.org/drawingml/2006/main">
            <a:off x="6267450" y="3276600"/>
            <a:ext cx="5124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775"/>
                </a:solidFill>
                <a:latin typeface="Arial"/>
                <a:ea typeface="Arial"/>
                <a:cs typeface="Arial"/>
              </a:defRPr>
            </a:pPr>
            <a:r>
              <a:rPr sz="1800" b="0">
                <a:solidFill>
                  <a:srgbClr val="586775"/>
                </a:solidFill>
                <a:latin typeface="Arial"/>
                <a:ea typeface="Arial"/>
                <a:cs typeface="Arial"/>
              </a:rPr>
              <a:t>Reasons and implementation</a:t>
            </a:r>
          </a:p>
        </p:txBody>
      </p:sp>
      <p:sp>
        <p:nvSpPr>
          <p:cNvPr id="14" name="Paper 7">
            <a:extLst xmlns:a="http://schemas.openxmlformats.org/drawingml/2006/main">
              <a:ext uri="{FF2B5EF4-FFF2-40B4-BE49-F238E27FC236}">
                <a16:creationId xmlns:a16="http://schemas.microsoft.com/office/drawing/2014/main" id="{3C03E98D-4BA0-48B7-9570-6F048E1A24B8}"/>
              </a:ext>
            </a:extLst>
          </p:cNvPr>
          <p:cNvSpPr>
            <a:spLocks xmlns:a="http://schemas.openxmlformats.org/drawingml/2006/main" noGrp="1"/>
          </p:cNvSpPr>
          <p:nvPr/>
        </p:nvSpPr>
        <p:spPr>
          <a:xfrm xmlns:a="http://schemas.openxmlformats.org/drawingml/2006/main">
            <a:off x="6267450" y="3857625"/>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3043"/>
                </a:solidFill>
                <a:latin typeface="Arial"/>
                <a:ea typeface="Arial"/>
                <a:cs typeface="Arial"/>
              </a:defRPr>
            </a:pPr>
            <a:r>
              <a:rPr sz="2025" b="1">
                <a:solidFill>
                  <a:srgbClr val="173043"/>
                </a:solidFill>
                <a:latin typeface="Arial"/>
                <a:ea typeface="Arial"/>
                <a:cs typeface="Arial"/>
              </a:rPr>
              <a:t>07  Judicial review</a:t>
            </a:r>
          </a:p>
        </p:txBody>
      </p:sp>
      <p:sp>
        <p:nvSpPr>
          <p:cNvPr id="15" name="Paper subject 7">
            <a:extLst xmlns:a="http://schemas.openxmlformats.org/drawingml/2006/main">
              <a:ext uri="{FF2B5EF4-FFF2-40B4-BE49-F238E27FC236}">
                <a16:creationId xmlns:a16="http://schemas.microsoft.com/office/drawing/2014/main" id="{4B0D3690-126D-4B2D-8598-4EC8552580D9}"/>
              </a:ext>
            </a:extLst>
          </p:cNvPr>
          <p:cNvSpPr>
            <a:spLocks xmlns:a="http://schemas.openxmlformats.org/drawingml/2006/main" noGrp="1"/>
          </p:cNvSpPr>
          <p:nvPr/>
        </p:nvSpPr>
        <p:spPr>
          <a:xfrm xmlns:a="http://schemas.openxmlformats.org/drawingml/2006/main">
            <a:off x="6267450" y="4238625"/>
            <a:ext cx="5124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775"/>
                </a:solidFill>
                <a:latin typeface="Arial"/>
                <a:ea typeface="Arial"/>
                <a:cs typeface="Arial"/>
              </a:defRPr>
            </a:pPr>
            <a:r>
              <a:rPr sz="1800" b="0">
                <a:solidFill>
                  <a:srgbClr val="586775"/>
                </a:solidFill>
                <a:latin typeface="Arial"/>
                <a:ea typeface="Arial"/>
                <a:cs typeface="Arial"/>
              </a:rPr>
              <a:t>Timing and operative relief</a:t>
            </a:r>
          </a:p>
        </p:txBody>
      </p:sp>
      <p:sp>
        <p:nvSpPr>
          <p:cNvPr id="16" name="Paper 8">
            <a:extLst xmlns:a="http://schemas.openxmlformats.org/drawingml/2006/main">
              <a:ext uri="{FF2B5EF4-FFF2-40B4-BE49-F238E27FC236}">
                <a16:creationId xmlns:a16="http://schemas.microsoft.com/office/drawing/2014/main" id="{8C55B7FB-BE7C-499E-AD37-3459926A50D2}"/>
              </a:ext>
            </a:extLst>
          </p:cNvPr>
          <p:cNvSpPr>
            <a:spLocks xmlns:a="http://schemas.openxmlformats.org/drawingml/2006/main" noGrp="1"/>
          </p:cNvSpPr>
          <p:nvPr/>
        </p:nvSpPr>
        <p:spPr>
          <a:xfrm xmlns:a="http://schemas.openxmlformats.org/drawingml/2006/main">
            <a:off x="6267450" y="4819650"/>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3043"/>
                </a:solidFill>
                <a:latin typeface="Arial"/>
                <a:ea typeface="Arial"/>
                <a:cs typeface="Arial"/>
              </a:defRPr>
            </a:pPr>
            <a:r>
              <a:rPr sz="2025" b="1">
                <a:solidFill>
                  <a:srgbClr val="173043"/>
                </a:solidFill>
                <a:latin typeface="Arial"/>
                <a:ea typeface="Arial"/>
                <a:cs typeface="Arial"/>
              </a:rPr>
              <a:t>08  Institutional accountability</a:t>
            </a:r>
          </a:p>
        </p:txBody>
      </p:sp>
      <p:sp>
        <p:nvSpPr>
          <p:cNvPr id="17" name="Paper subject 8">
            <a:extLst xmlns:a="http://schemas.openxmlformats.org/drawingml/2006/main">
              <a:ext uri="{FF2B5EF4-FFF2-40B4-BE49-F238E27FC236}">
                <a16:creationId xmlns:a16="http://schemas.microsoft.com/office/drawing/2014/main" id="{A1CB89A6-8013-4D61-BCD6-0716768A7431}"/>
              </a:ext>
            </a:extLst>
          </p:cNvPr>
          <p:cNvSpPr>
            <a:spLocks xmlns:a="http://schemas.openxmlformats.org/drawingml/2006/main" noGrp="1"/>
          </p:cNvSpPr>
          <p:nvPr/>
        </p:nvSpPr>
        <p:spPr>
          <a:xfrm xmlns:a="http://schemas.openxmlformats.org/drawingml/2006/main">
            <a:off x="6267450" y="5200650"/>
            <a:ext cx="5124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775"/>
                </a:solidFill>
                <a:latin typeface="Arial"/>
                <a:ea typeface="Arial"/>
                <a:cs typeface="Arial"/>
              </a:defRPr>
            </a:pPr>
            <a:r>
              <a:rPr sz="1800" b="0">
                <a:solidFill>
                  <a:srgbClr val="586775"/>
                </a:solidFill>
                <a:latin typeface="Arial"/>
                <a:ea typeface="Arial"/>
                <a:cs typeface="Arial"/>
              </a:rPr>
              <a:t>Delegation and funding</a:t>
            </a:r>
          </a:p>
        </p:txBody>
      </p:sp>
      <p:sp>
        <p:nvSpPr>
          <p:cNvPr id="18" name="Page number">
            <a:extLst xmlns:a="http://schemas.openxmlformats.org/drawingml/2006/main">
              <a:ext uri="{FF2B5EF4-FFF2-40B4-BE49-F238E27FC236}">
                <a16:creationId xmlns:a16="http://schemas.microsoft.com/office/drawing/2014/main" id="{5C031145-EA41-462B-9FFF-DAA69926E145}"/>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02</a:t>
            </a:r>
          </a:p>
        </p:txBody>
      </p:sp>
    </p:spTree>
    <p:extLst>
      <p:ext uri="{BB962C8B-B14F-4D97-AF65-F5344CB8AC3E}">
        <p14:creationId xmlns:p14="http://schemas.microsoft.com/office/powerpoint/2010/main" val="898089448"/>
      </p:ext>
    </p:extLst>
  </p:cSld>
</p:sld>
</file>

<file path=ppt/slides/slide3.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19F71479-0157-4C0C-93FE-1B79EB53C768}"/>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Agency structure and constitutional remedies</a:t>
            </a:r>
          </a:p>
        </p:txBody>
      </p:sp>
      <p:sp>
        <p:nvSpPr>
          <p:cNvPr id="2" name="Row heading 0">
            <a:extLst xmlns:a="http://schemas.openxmlformats.org/drawingml/2006/main">
              <a:ext uri="{FF2B5EF4-FFF2-40B4-BE49-F238E27FC236}">
                <a16:creationId xmlns:a16="http://schemas.microsoft.com/office/drawing/2014/main" id="{B0BDE339-92C7-4E3B-8D7E-18796193AC0F}"/>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Legal component</a:t>
            </a:r>
          </a:p>
        </p:txBody>
      </p:sp>
      <p:sp>
        <p:nvSpPr>
          <p:cNvPr id="3" name="Row explanation 0">
            <a:extLst xmlns:a="http://schemas.openxmlformats.org/drawingml/2006/main">
              <a:ext uri="{FF2B5EF4-FFF2-40B4-BE49-F238E27FC236}">
                <a16:creationId xmlns:a16="http://schemas.microsoft.com/office/drawing/2014/main" id="{B415F5C0-FA36-46B1-911B-2D6A348F72DC}"/>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Authority, appointments, removal, funding, and procedure each require separate analysis.</a:t>
            </a:r>
          </a:p>
        </p:txBody>
      </p:sp>
      <p:sp>
        <p:nvSpPr>
          <p:cNvPr id="4" name="Row heading 1">
            <a:extLst xmlns:a="http://schemas.openxmlformats.org/drawingml/2006/main">
              <a:ext uri="{FF2B5EF4-FFF2-40B4-BE49-F238E27FC236}">
                <a16:creationId xmlns:a16="http://schemas.microsoft.com/office/drawing/2014/main" id="{DF2F5D88-FCEB-44D9-B2A2-E1338A3A846C}"/>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Remedial scope</a:t>
            </a:r>
          </a:p>
        </p:txBody>
      </p:sp>
      <p:sp>
        <p:nvSpPr>
          <p:cNvPr id="5" name="Row explanation 1">
            <a:extLst xmlns:a="http://schemas.openxmlformats.org/drawingml/2006/main">
              <a:ext uri="{FF2B5EF4-FFF2-40B4-BE49-F238E27FC236}">
                <a16:creationId xmlns:a16="http://schemas.microsoft.com/office/drawing/2014/main" id="{5AB937E7-B0CB-4838-8A55-3B45662B39E4}"/>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Free Enterprise Fund, Seila Law, and Collins distinguish institutional defects from the relief available.</a:t>
            </a:r>
          </a:p>
        </p:txBody>
      </p:sp>
      <p:sp>
        <p:nvSpPr>
          <p:cNvPr id="6" name="Row heading 2">
            <a:extLst xmlns:a="http://schemas.openxmlformats.org/drawingml/2006/main">
              <a:ext uri="{FF2B5EF4-FFF2-40B4-BE49-F238E27FC236}">
                <a16:creationId xmlns:a16="http://schemas.microsoft.com/office/drawing/2014/main" id="{497ED085-51E3-488D-8583-BC1A7F73B787}"/>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Current context</a:t>
            </a:r>
          </a:p>
        </p:txBody>
      </p:sp>
      <p:sp>
        <p:nvSpPr>
          <p:cNvPr id="7" name="Row explanation 2">
            <a:extLst xmlns:a="http://schemas.openxmlformats.org/drawingml/2006/main">
              <a:ext uri="{FF2B5EF4-FFF2-40B4-BE49-F238E27FC236}">
                <a16:creationId xmlns:a16="http://schemas.microsoft.com/office/drawing/2014/main" id="{D05FC79D-4109-4677-98BD-F8C0DEC9A630}"/>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Slaughter revises commission-removal doctrine. Its reservations and Cook's interim posture still matter.</a:t>
            </a:r>
          </a:p>
        </p:txBody>
      </p:sp>
      <p:sp>
        <p:nvSpPr>
          <p:cNvPr id="8" name="Page number">
            <a:extLst xmlns:a="http://schemas.openxmlformats.org/drawingml/2006/main">
              <a:ext uri="{FF2B5EF4-FFF2-40B4-BE49-F238E27FC236}">
                <a16:creationId xmlns:a16="http://schemas.microsoft.com/office/drawing/2014/main" id="{536B3115-BDD5-41CD-9EB7-8D7E61696A1C}"/>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03</a:t>
            </a:r>
          </a:p>
        </p:txBody>
      </p:sp>
      <p:sp>
        <p:nvSpPr>
          <p:cNvPr id="9" name="Paper reference">
            <a:extLst xmlns:a="http://schemas.openxmlformats.org/drawingml/2006/main">
              <a:ext uri="{FF2B5EF4-FFF2-40B4-BE49-F238E27FC236}">
                <a16:creationId xmlns:a16="http://schemas.microsoft.com/office/drawing/2014/main" id="{604E7A1D-FD69-4BCC-99F3-9E308C971BBD}"/>
              </a:ext>
            </a:extLst>
          </p:cNvPr>
          <p:cNvSpPr>
            <a:spLocks xmlns:a="http://schemas.openxmlformats.org/drawingml/2006/main" noGrp="1"/>
          </p:cNvSpPr>
          <p:nvPr/>
        </p:nvSpPr>
        <p:spPr>
          <a:xfrm xmlns:a="http://schemas.openxmlformats.org/drawingml/2006/main">
            <a:off x="685800" y="628650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9747B"/>
                </a:solidFill>
                <a:latin typeface="Arial"/>
                <a:ea typeface="Arial"/>
                <a:cs typeface="Arial"/>
              </a:defRPr>
            </a:pPr>
            <a:r>
              <a:rPr sz="1500" b="0">
                <a:solidFill>
                  <a:srgbClr val="69747B"/>
                </a:solidFill>
                <a:latin typeface="Arial"/>
                <a:ea typeface="Arial"/>
                <a:cs typeface="Arial"/>
              </a:rPr>
              <a:t>Research paper 1</a:t>
            </a:r>
          </a:p>
        </p:txBody>
      </p:sp>
    </p:spTree>
    <p:extLst>
      <p:ext uri="{BB962C8B-B14F-4D97-AF65-F5344CB8AC3E}">
        <p14:creationId xmlns:p14="http://schemas.microsoft.com/office/powerpoint/2010/main" val="354881929"/>
      </p:ext>
    </p:extLst>
  </p:cSld>
</p:sld>
</file>

<file path=ppt/slides/slide4.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456C8A67-BDE5-408C-A6E1-CBF70AD39C7E}"/>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Statutory meaning after Loper Bright</a:t>
            </a:r>
          </a:p>
        </p:txBody>
      </p:sp>
      <p:sp>
        <p:nvSpPr>
          <p:cNvPr id="2" name="Row heading 0">
            <a:extLst xmlns:a="http://schemas.openxmlformats.org/drawingml/2006/main">
              <a:ext uri="{FF2B5EF4-FFF2-40B4-BE49-F238E27FC236}">
                <a16:creationId xmlns:a16="http://schemas.microsoft.com/office/drawing/2014/main" id="{F15C7FB2-111F-4EAF-BCAF-87E58A11CD7C}"/>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Independent judgment</a:t>
            </a:r>
          </a:p>
        </p:txBody>
      </p:sp>
      <p:sp>
        <p:nvSpPr>
          <p:cNvPr id="3" name="Row explanation 0">
            <a:extLst xmlns:a="http://schemas.openxmlformats.org/drawingml/2006/main">
              <a:ext uri="{FF2B5EF4-FFF2-40B4-BE49-F238E27FC236}">
                <a16:creationId xmlns:a16="http://schemas.microsoft.com/office/drawing/2014/main" id="{A25B2D98-5194-4A3F-95C1-F80588491B1F}"/>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Courts determine statutory meaning under the Administrative Procedure Act.</a:t>
            </a:r>
          </a:p>
        </p:txBody>
      </p:sp>
      <p:sp>
        <p:nvSpPr>
          <p:cNvPr id="4" name="Row heading 1">
            <a:extLst xmlns:a="http://schemas.openxmlformats.org/drawingml/2006/main">
              <a:ext uri="{FF2B5EF4-FFF2-40B4-BE49-F238E27FC236}">
                <a16:creationId xmlns:a16="http://schemas.microsoft.com/office/drawing/2014/main" id="{7A63D2B7-FF35-4A10-B756-985879567247}"/>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Delegated discretion</a:t>
            </a:r>
          </a:p>
        </p:txBody>
      </p:sp>
      <p:sp>
        <p:nvSpPr>
          <p:cNvPr id="5" name="Row explanation 1">
            <a:extLst xmlns:a="http://schemas.openxmlformats.org/drawingml/2006/main">
              <a:ext uri="{FF2B5EF4-FFF2-40B4-BE49-F238E27FC236}">
                <a16:creationId xmlns:a16="http://schemas.microsoft.com/office/drawing/2014/main" id="{7B2EF7BC-93BA-4FF3-9A56-F074AE569185}"/>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Congress can confer policy choices within legal boundaries. The text defines their scope.</a:t>
            </a:r>
          </a:p>
        </p:txBody>
      </p:sp>
      <p:sp>
        <p:nvSpPr>
          <p:cNvPr id="6" name="Row heading 2">
            <a:extLst xmlns:a="http://schemas.openxmlformats.org/drawingml/2006/main">
              <a:ext uri="{FF2B5EF4-FFF2-40B4-BE49-F238E27FC236}">
                <a16:creationId xmlns:a16="http://schemas.microsoft.com/office/drawing/2014/main" id="{49A297A6-3154-47FA-8ACB-FA1B268BDDF5}"/>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Existing obligations</a:t>
            </a:r>
          </a:p>
        </p:txBody>
      </p:sp>
      <p:sp>
        <p:nvSpPr>
          <p:cNvPr id="7" name="Row explanation 2">
            <a:extLst xmlns:a="http://schemas.openxmlformats.org/drawingml/2006/main">
              <a:ext uri="{FF2B5EF4-FFF2-40B4-BE49-F238E27FC236}">
                <a16:creationId xmlns:a16="http://schemas.microsoft.com/office/drawing/2014/main" id="{45DE9F0A-EE43-4AAF-9C25-8B8D2ECEF8F9}"/>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Earlier precedents and current rules require individual analysis before controls change.</a:t>
            </a:r>
          </a:p>
        </p:txBody>
      </p:sp>
      <p:sp>
        <p:nvSpPr>
          <p:cNvPr id="8" name="Page number">
            <a:extLst xmlns:a="http://schemas.openxmlformats.org/drawingml/2006/main">
              <a:ext uri="{FF2B5EF4-FFF2-40B4-BE49-F238E27FC236}">
                <a16:creationId xmlns:a16="http://schemas.microsoft.com/office/drawing/2014/main" id="{E69AE45C-0D4D-415C-8966-CFF1F8DFE282}"/>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04</a:t>
            </a:r>
          </a:p>
        </p:txBody>
      </p:sp>
      <p:sp>
        <p:nvSpPr>
          <p:cNvPr id="9" name="Paper reference">
            <a:extLst xmlns:a="http://schemas.openxmlformats.org/drawingml/2006/main">
              <a:ext uri="{FF2B5EF4-FFF2-40B4-BE49-F238E27FC236}">
                <a16:creationId xmlns:a16="http://schemas.microsoft.com/office/drawing/2014/main" id="{9FE96AF7-6C4B-4FF6-9A3B-6938D4F17B60}"/>
              </a:ext>
            </a:extLst>
          </p:cNvPr>
          <p:cNvSpPr>
            <a:spLocks xmlns:a="http://schemas.openxmlformats.org/drawingml/2006/main" noGrp="1"/>
          </p:cNvSpPr>
          <p:nvPr/>
        </p:nvSpPr>
        <p:spPr>
          <a:xfrm xmlns:a="http://schemas.openxmlformats.org/drawingml/2006/main">
            <a:off x="685800" y="628650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9747B"/>
                </a:solidFill>
                <a:latin typeface="Arial"/>
                <a:ea typeface="Arial"/>
                <a:cs typeface="Arial"/>
              </a:defRPr>
            </a:pPr>
            <a:r>
              <a:rPr sz="1500" b="0">
                <a:solidFill>
                  <a:srgbClr val="69747B"/>
                </a:solidFill>
                <a:latin typeface="Arial"/>
                <a:ea typeface="Arial"/>
                <a:cs typeface="Arial"/>
              </a:rPr>
              <a:t>Research paper 2</a:t>
            </a:r>
          </a:p>
        </p:txBody>
      </p:sp>
    </p:spTree>
    <p:extLst>
      <p:ext uri="{BB962C8B-B14F-4D97-AF65-F5344CB8AC3E}">
        <p14:creationId xmlns:p14="http://schemas.microsoft.com/office/powerpoint/2010/main" val="1481997297"/>
      </p:ext>
    </p:extLst>
  </p:cSld>
</p:sld>
</file>

<file path=ppt/slides/slide5.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C63C3865-AABC-426E-921D-5B3BA168185D}"/>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FHFA capacity and the logic of relief</a:t>
            </a:r>
          </a:p>
        </p:txBody>
      </p:sp>
      <p:sp>
        <p:nvSpPr>
          <p:cNvPr id="2" name="Row heading 0">
            <a:extLst xmlns:a="http://schemas.openxmlformats.org/drawingml/2006/main">
              <a:ext uri="{FF2B5EF4-FFF2-40B4-BE49-F238E27FC236}">
                <a16:creationId xmlns:a16="http://schemas.microsoft.com/office/drawing/2014/main" id="{0ECDCD2F-D644-4E62-8A35-7D4E52C4B63B}"/>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Capacity</a:t>
            </a:r>
          </a:p>
        </p:txBody>
      </p:sp>
      <p:sp>
        <p:nvSpPr>
          <p:cNvPr id="3" name="Row explanation 0">
            <a:extLst xmlns:a="http://schemas.openxmlformats.org/drawingml/2006/main">
              <a:ext uri="{FF2B5EF4-FFF2-40B4-BE49-F238E27FC236}">
                <a16:creationId xmlns:a16="http://schemas.microsoft.com/office/drawing/2014/main" id="{0B63241D-9820-4A6D-8BA2-9EBDCD0EEF2F}"/>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Regulator, conservator, and receiver describe different statutory roles.</a:t>
            </a:r>
          </a:p>
        </p:txBody>
      </p:sp>
      <p:sp>
        <p:nvSpPr>
          <p:cNvPr id="4" name="Row heading 1">
            <a:extLst xmlns:a="http://schemas.openxmlformats.org/drawingml/2006/main">
              <a:ext uri="{FF2B5EF4-FFF2-40B4-BE49-F238E27FC236}">
                <a16:creationId xmlns:a16="http://schemas.microsoft.com/office/drawing/2014/main" id="{5F72AE72-FFFF-446F-BE9D-67728F16BC48}"/>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Statutory framework</a:t>
            </a:r>
          </a:p>
        </p:txBody>
      </p:sp>
      <p:sp>
        <p:nvSpPr>
          <p:cNvPr id="5" name="Row explanation 1">
            <a:extLst xmlns:a="http://schemas.openxmlformats.org/drawingml/2006/main">
              <a:ext uri="{FF2B5EF4-FFF2-40B4-BE49-F238E27FC236}">
                <a16:creationId xmlns:a16="http://schemas.microsoft.com/office/drawing/2014/main" id="{AC2CB6DE-5FAA-431E-BEC0-15598D2F52D1}"/>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HERA and 12 U.S.C. § 4617 supply the starting point for the authority analysis.</a:t>
            </a:r>
          </a:p>
        </p:txBody>
      </p:sp>
      <p:sp>
        <p:nvSpPr>
          <p:cNvPr id="6" name="Row heading 2">
            <a:extLst xmlns:a="http://schemas.openxmlformats.org/drawingml/2006/main">
              <a:ext uri="{FF2B5EF4-FFF2-40B4-BE49-F238E27FC236}">
                <a16:creationId xmlns:a16="http://schemas.microsoft.com/office/drawing/2014/main" id="{9541534D-DA00-445F-AA43-7214D9BF08B8}"/>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Causation and remedy</a:t>
            </a:r>
          </a:p>
        </p:txBody>
      </p:sp>
      <p:sp>
        <p:nvSpPr>
          <p:cNvPr id="7" name="Row explanation 2">
            <a:extLst xmlns:a="http://schemas.openxmlformats.org/drawingml/2006/main">
              <a:ext uri="{FF2B5EF4-FFF2-40B4-BE49-F238E27FC236}">
                <a16:creationId xmlns:a16="http://schemas.microsoft.com/office/drawing/2014/main" id="{BAED22CC-5FCF-456A-9287-E4AE1CF545B7}"/>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Collins distinguishes a removal restriction from the harm needed for retrospective relief.</a:t>
            </a:r>
          </a:p>
        </p:txBody>
      </p:sp>
      <p:sp>
        <p:nvSpPr>
          <p:cNvPr id="8" name="Page number">
            <a:extLst xmlns:a="http://schemas.openxmlformats.org/drawingml/2006/main">
              <a:ext uri="{FF2B5EF4-FFF2-40B4-BE49-F238E27FC236}">
                <a16:creationId xmlns:a16="http://schemas.microsoft.com/office/drawing/2014/main" id="{DEDCBA60-2A92-44BE-8FC2-A845B68A96FD}"/>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05</a:t>
            </a:r>
          </a:p>
        </p:txBody>
      </p:sp>
      <p:sp>
        <p:nvSpPr>
          <p:cNvPr id="9" name="Paper reference">
            <a:extLst xmlns:a="http://schemas.openxmlformats.org/drawingml/2006/main">
              <a:ext uri="{FF2B5EF4-FFF2-40B4-BE49-F238E27FC236}">
                <a16:creationId xmlns:a16="http://schemas.microsoft.com/office/drawing/2014/main" id="{A02334F5-0785-4B6F-AE2A-25972D00F9E0}"/>
              </a:ext>
            </a:extLst>
          </p:cNvPr>
          <p:cNvSpPr>
            <a:spLocks xmlns:a="http://schemas.openxmlformats.org/drawingml/2006/main" noGrp="1"/>
          </p:cNvSpPr>
          <p:nvPr/>
        </p:nvSpPr>
        <p:spPr>
          <a:xfrm xmlns:a="http://schemas.openxmlformats.org/drawingml/2006/main">
            <a:off x="685800" y="628650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9747B"/>
                </a:solidFill>
                <a:latin typeface="Arial"/>
                <a:ea typeface="Arial"/>
                <a:cs typeface="Arial"/>
              </a:defRPr>
            </a:pPr>
            <a:r>
              <a:rPr sz="1500" b="0">
                <a:solidFill>
                  <a:srgbClr val="69747B"/>
                </a:solidFill>
                <a:latin typeface="Arial"/>
                <a:ea typeface="Arial"/>
                <a:cs typeface="Arial"/>
              </a:rPr>
              <a:t>Research paper 3</a:t>
            </a:r>
          </a:p>
        </p:txBody>
      </p:sp>
    </p:spTree>
    <p:extLst>
      <p:ext uri="{BB962C8B-B14F-4D97-AF65-F5344CB8AC3E}">
        <p14:creationId xmlns:p14="http://schemas.microsoft.com/office/powerpoint/2010/main" val="1584857893"/>
      </p:ext>
    </p:extLst>
  </p:cSld>
</p:sld>
</file>

<file path=ppt/slides/slide6.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002AFE70-7F58-493B-A721-E026B0AE06DE}"/>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Coverage follows statutory definitions and activity</a:t>
            </a:r>
          </a:p>
        </p:txBody>
      </p:sp>
      <p:sp>
        <p:nvSpPr>
          <p:cNvPr id="2" name="Row heading 0">
            <a:extLst xmlns:a="http://schemas.openxmlformats.org/drawingml/2006/main">
              <a:ext uri="{FF2B5EF4-FFF2-40B4-BE49-F238E27FC236}">
                <a16:creationId xmlns:a16="http://schemas.microsoft.com/office/drawing/2014/main" id="{247990F0-FFB0-4806-BF24-71BC6F1ECC31}"/>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Legal coverage</a:t>
            </a:r>
          </a:p>
        </p:txBody>
      </p:sp>
      <p:sp>
        <p:nvSpPr>
          <p:cNvPr id="3" name="Row explanation 0">
            <a:extLst xmlns:a="http://schemas.openxmlformats.org/drawingml/2006/main">
              <a:ext uri="{FF2B5EF4-FFF2-40B4-BE49-F238E27FC236}">
                <a16:creationId xmlns:a16="http://schemas.microsoft.com/office/drawing/2014/main" id="{3653CF80-EF6D-4B81-A012-A9F7837E66A8}"/>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The Consumer Financial Protection Act's definitions require an account of actual activity.</a:t>
            </a:r>
          </a:p>
        </p:txBody>
      </p:sp>
      <p:sp>
        <p:nvSpPr>
          <p:cNvPr id="4" name="Row heading 1">
            <a:extLst xmlns:a="http://schemas.openxmlformats.org/drawingml/2006/main">
              <a:ext uri="{FF2B5EF4-FFF2-40B4-BE49-F238E27FC236}">
                <a16:creationId xmlns:a16="http://schemas.microsoft.com/office/drawing/2014/main" id="{14B31D92-27FC-4CDC-ACF6-BB75FBD391E7}"/>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Outsourced operations</a:t>
            </a:r>
          </a:p>
        </p:txBody>
      </p:sp>
      <p:sp>
        <p:nvSpPr>
          <p:cNvPr id="5" name="Row explanation 1">
            <a:extLst xmlns:a="http://schemas.openxmlformats.org/drawingml/2006/main">
              <a:ext uri="{FF2B5EF4-FFF2-40B4-BE49-F238E27FC236}">
                <a16:creationId xmlns:a16="http://schemas.microsoft.com/office/drawing/2014/main" id="{541C1354-1090-4A96-860D-E4CB48A08214}"/>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Contracts allocate tasks. They do not, by themselves, resolve statutory coverage.</a:t>
            </a:r>
          </a:p>
        </p:txBody>
      </p:sp>
      <p:sp>
        <p:nvSpPr>
          <p:cNvPr id="6" name="Row heading 2">
            <a:extLst xmlns:a="http://schemas.openxmlformats.org/drawingml/2006/main">
              <a:ext uri="{FF2B5EF4-FFF2-40B4-BE49-F238E27FC236}">
                <a16:creationId xmlns:a16="http://schemas.microsoft.com/office/drawing/2014/main" id="{CBBCF126-91A5-425A-B4E4-BADF8F3EA6EF}"/>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Governance evidence</a:t>
            </a:r>
          </a:p>
        </p:txBody>
      </p:sp>
      <p:sp>
        <p:nvSpPr>
          <p:cNvPr id="7" name="Row explanation 2">
            <a:extLst xmlns:a="http://schemas.openxmlformats.org/drawingml/2006/main">
              <a:ext uri="{FF2B5EF4-FFF2-40B4-BE49-F238E27FC236}">
                <a16:creationId xmlns:a16="http://schemas.microsoft.com/office/drawing/2014/main" id="{4FA23723-147A-4033-B386-A02BEE76AC98}"/>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Entity roles, customer processes, records access, and escalation rights belong in one review.</a:t>
            </a:r>
          </a:p>
        </p:txBody>
      </p:sp>
      <p:sp>
        <p:nvSpPr>
          <p:cNvPr id="8" name="Page number">
            <a:extLst xmlns:a="http://schemas.openxmlformats.org/drawingml/2006/main">
              <a:ext uri="{FF2B5EF4-FFF2-40B4-BE49-F238E27FC236}">
                <a16:creationId xmlns:a16="http://schemas.microsoft.com/office/drawing/2014/main" id="{873110F6-6590-4C55-A225-2EECF005D578}"/>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06</a:t>
            </a:r>
          </a:p>
        </p:txBody>
      </p:sp>
      <p:sp>
        <p:nvSpPr>
          <p:cNvPr id="9" name="Paper reference">
            <a:extLst xmlns:a="http://schemas.openxmlformats.org/drawingml/2006/main">
              <a:ext uri="{FF2B5EF4-FFF2-40B4-BE49-F238E27FC236}">
                <a16:creationId xmlns:a16="http://schemas.microsoft.com/office/drawing/2014/main" id="{64059801-34FA-42EB-B84F-C299BC841AF2}"/>
              </a:ext>
            </a:extLst>
          </p:cNvPr>
          <p:cNvSpPr>
            <a:spLocks xmlns:a="http://schemas.openxmlformats.org/drawingml/2006/main" noGrp="1"/>
          </p:cNvSpPr>
          <p:nvPr/>
        </p:nvSpPr>
        <p:spPr>
          <a:xfrm xmlns:a="http://schemas.openxmlformats.org/drawingml/2006/main">
            <a:off x="685800" y="628650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9747B"/>
                </a:solidFill>
                <a:latin typeface="Arial"/>
                <a:ea typeface="Arial"/>
                <a:cs typeface="Arial"/>
              </a:defRPr>
            </a:pPr>
            <a:r>
              <a:rPr sz="1500" b="0">
                <a:solidFill>
                  <a:srgbClr val="69747B"/>
                </a:solidFill>
                <a:latin typeface="Arial"/>
                <a:ea typeface="Arial"/>
                <a:cs typeface="Arial"/>
              </a:rPr>
              <a:t>Research paper 4</a:t>
            </a:r>
          </a:p>
        </p:txBody>
      </p:sp>
    </p:spTree>
    <p:extLst>
      <p:ext uri="{BB962C8B-B14F-4D97-AF65-F5344CB8AC3E}">
        <p14:creationId xmlns:p14="http://schemas.microsoft.com/office/powerpoint/2010/main" val="1850006479"/>
      </p:ext>
    </p:extLst>
  </p:cSld>
</p:sld>
</file>

<file path=ppt/slides/slide7.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A07837B3-7FDC-40A4-8CC8-4BAD710B91CB}"/>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Adjudication presents distinct procedural questions</a:t>
            </a:r>
          </a:p>
        </p:txBody>
      </p:sp>
      <p:sp>
        <p:nvSpPr>
          <p:cNvPr id="2" name="Row heading 0">
            <a:extLst xmlns:a="http://schemas.openxmlformats.org/drawingml/2006/main">
              <a:ext uri="{FF2B5EF4-FFF2-40B4-BE49-F238E27FC236}">
                <a16:creationId xmlns:a16="http://schemas.microsoft.com/office/drawing/2014/main" id="{6C139AE8-06D8-4BEA-88EE-C86ABDCA6B76}"/>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Jarkesy</a:t>
            </a:r>
          </a:p>
        </p:txBody>
      </p:sp>
      <p:sp>
        <p:nvSpPr>
          <p:cNvPr id="3" name="Row explanation 0">
            <a:extLst xmlns:a="http://schemas.openxmlformats.org/drawingml/2006/main">
              <a:ext uri="{FF2B5EF4-FFF2-40B4-BE49-F238E27FC236}">
                <a16:creationId xmlns:a16="http://schemas.microsoft.com/office/drawing/2014/main" id="{0B1B0E74-DBE2-48BE-B886-063B95EA2B83}"/>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The SEC securities-fraud civil-penalty action implicated the Seventh Amendment jury right.</a:t>
            </a:r>
          </a:p>
        </p:txBody>
      </p:sp>
      <p:sp>
        <p:nvSpPr>
          <p:cNvPr id="4" name="Row heading 1">
            <a:extLst xmlns:a="http://schemas.openxmlformats.org/drawingml/2006/main">
              <a:ext uri="{FF2B5EF4-FFF2-40B4-BE49-F238E27FC236}">
                <a16:creationId xmlns:a16="http://schemas.microsoft.com/office/drawing/2014/main" id="{897F9A8B-9C58-47EC-9E24-24B43CC993BD}"/>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Lucia</a:t>
            </a:r>
          </a:p>
        </p:txBody>
      </p:sp>
      <p:sp>
        <p:nvSpPr>
          <p:cNvPr id="5" name="Row explanation 1">
            <a:extLst xmlns:a="http://schemas.openxmlformats.org/drawingml/2006/main">
              <a:ext uri="{FF2B5EF4-FFF2-40B4-BE49-F238E27FC236}">
                <a16:creationId xmlns:a16="http://schemas.microsoft.com/office/drawing/2014/main" id="{898DE689-A51D-4026-8F4B-5C3CDBE7D3DC}"/>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Appointments analysis concerns the official exercising decision-making authority.</a:t>
            </a:r>
          </a:p>
        </p:txBody>
      </p:sp>
      <p:sp>
        <p:nvSpPr>
          <p:cNvPr id="6" name="Row heading 2">
            <a:extLst xmlns:a="http://schemas.openxmlformats.org/drawingml/2006/main">
              <a:ext uri="{FF2B5EF4-FFF2-40B4-BE49-F238E27FC236}">
                <a16:creationId xmlns:a16="http://schemas.microsoft.com/office/drawing/2014/main" id="{0D1BF3BF-EF5D-497E-8BE8-F59AD920868E}"/>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Axon</a:t>
            </a:r>
          </a:p>
        </p:txBody>
      </p:sp>
      <p:sp>
        <p:nvSpPr>
          <p:cNvPr id="7" name="Row explanation 2">
            <a:extLst xmlns:a="http://schemas.openxmlformats.org/drawingml/2006/main">
              <a:ext uri="{FF2B5EF4-FFF2-40B4-BE49-F238E27FC236}">
                <a16:creationId xmlns:a16="http://schemas.microsoft.com/office/drawing/2014/main" id="{23A5F151-C552-4E38-8895-DC3CF2C27056}"/>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Access to district court for certain structural claims does not decide the merits.</a:t>
            </a:r>
          </a:p>
        </p:txBody>
      </p:sp>
      <p:sp>
        <p:nvSpPr>
          <p:cNvPr id="8" name="Page number">
            <a:extLst xmlns:a="http://schemas.openxmlformats.org/drawingml/2006/main">
              <a:ext uri="{FF2B5EF4-FFF2-40B4-BE49-F238E27FC236}">
                <a16:creationId xmlns:a16="http://schemas.microsoft.com/office/drawing/2014/main" id="{BC6F2F85-A922-4CB4-BA5C-E47D598FE3F5}"/>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07</a:t>
            </a:r>
          </a:p>
        </p:txBody>
      </p:sp>
      <p:sp>
        <p:nvSpPr>
          <p:cNvPr id="9" name="Paper reference">
            <a:extLst xmlns:a="http://schemas.openxmlformats.org/drawingml/2006/main">
              <a:ext uri="{FF2B5EF4-FFF2-40B4-BE49-F238E27FC236}">
                <a16:creationId xmlns:a16="http://schemas.microsoft.com/office/drawing/2014/main" id="{7879611C-E6B3-47BB-A775-94156910AC9E}"/>
              </a:ext>
            </a:extLst>
          </p:cNvPr>
          <p:cNvSpPr>
            <a:spLocks xmlns:a="http://schemas.openxmlformats.org/drawingml/2006/main" noGrp="1"/>
          </p:cNvSpPr>
          <p:nvPr/>
        </p:nvSpPr>
        <p:spPr>
          <a:xfrm xmlns:a="http://schemas.openxmlformats.org/drawingml/2006/main">
            <a:off x="685800" y="628650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9747B"/>
                </a:solidFill>
                <a:latin typeface="Arial"/>
                <a:ea typeface="Arial"/>
                <a:cs typeface="Arial"/>
              </a:defRPr>
            </a:pPr>
            <a:r>
              <a:rPr sz="1500" b="0">
                <a:solidFill>
                  <a:srgbClr val="69747B"/>
                </a:solidFill>
                <a:latin typeface="Arial"/>
                <a:ea typeface="Arial"/>
                <a:cs typeface="Arial"/>
              </a:rPr>
              <a:t>Research paper 5</a:t>
            </a:r>
          </a:p>
        </p:txBody>
      </p:sp>
    </p:spTree>
    <p:extLst>
      <p:ext uri="{BB962C8B-B14F-4D97-AF65-F5344CB8AC3E}">
        <p14:creationId xmlns:p14="http://schemas.microsoft.com/office/powerpoint/2010/main" val="431778130"/>
      </p:ext>
    </p:extLst>
  </p:cSld>
</p:sld>
</file>

<file path=ppt/slides/slide8.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4F9E6175-2968-4745-B8C9-281EDAC13877}"/>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Rulemaking depends on evidence and reasons</a:t>
            </a:r>
          </a:p>
        </p:txBody>
      </p:sp>
      <p:sp>
        <p:nvSpPr>
          <p:cNvPr id="2" name="Row heading 0">
            <a:extLst xmlns:a="http://schemas.openxmlformats.org/drawingml/2006/main">
              <a:ext uri="{FF2B5EF4-FFF2-40B4-BE49-F238E27FC236}">
                <a16:creationId xmlns:a16="http://schemas.microsoft.com/office/drawing/2014/main" id="{8FAC8B31-DD78-4983-BF80-C5F47B51B9F4}"/>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Authority</a:t>
            </a:r>
          </a:p>
        </p:txBody>
      </p:sp>
      <p:sp>
        <p:nvSpPr>
          <p:cNvPr id="3" name="Row explanation 0">
            <a:extLst xmlns:a="http://schemas.openxmlformats.org/drawingml/2006/main">
              <a:ext uri="{FF2B5EF4-FFF2-40B4-BE49-F238E27FC236}">
                <a16:creationId xmlns:a16="http://schemas.microsoft.com/office/drawing/2014/main" id="{1F742031-C04C-4895-82DF-2F5D6F80F15C}"/>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The statute defines the permitted task and any delegated discretion.</a:t>
            </a:r>
          </a:p>
        </p:txBody>
      </p:sp>
      <p:sp>
        <p:nvSpPr>
          <p:cNvPr id="4" name="Row heading 1">
            <a:extLst xmlns:a="http://schemas.openxmlformats.org/drawingml/2006/main">
              <a:ext uri="{FF2B5EF4-FFF2-40B4-BE49-F238E27FC236}">
                <a16:creationId xmlns:a16="http://schemas.microsoft.com/office/drawing/2014/main" id="{2B24A6D8-3BE9-458D-9AF6-7CAF2FC145C6}"/>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Administrative record</a:t>
            </a:r>
          </a:p>
        </p:txBody>
      </p:sp>
      <p:sp>
        <p:nvSpPr>
          <p:cNvPr id="5" name="Row explanation 1">
            <a:extLst xmlns:a="http://schemas.openxmlformats.org/drawingml/2006/main">
              <a:ext uri="{FF2B5EF4-FFF2-40B4-BE49-F238E27FC236}">
                <a16:creationId xmlns:a16="http://schemas.microsoft.com/office/drawing/2014/main" id="{51783025-AF39-4C41-A0E8-D210E1993A73}"/>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Relevant evidence, assumptions, and alternatives support reasoned decision making.</a:t>
            </a:r>
          </a:p>
        </p:txBody>
      </p:sp>
      <p:sp>
        <p:nvSpPr>
          <p:cNvPr id="6" name="Row heading 2">
            <a:extLst xmlns:a="http://schemas.openxmlformats.org/drawingml/2006/main">
              <a:ext uri="{FF2B5EF4-FFF2-40B4-BE49-F238E27FC236}">
                <a16:creationId xmlns:a16="http://schemas.microsoft.com/office/drawing/2014/main" id="{BCF3FF4B-479F-4714-ABBB-F7C2D4F52259}"/>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Organizational record</a:t>
            </a:r>
          </a:p>
        </p:txBody>
      </p:sp>
      <p:sp>
        <p:nvSpPr>
          <p:cNvPr id="7" name="Row explanation 2">
            <a:extLst xmlns:a="http://schemas.openxmlformats.org/drawingml/2006/main">
              <a:ext uri="{FF2B5EF4-FFF2-40B4-BE49-F238E27FC236}">
                <a16:creationId xmlns:a16="http://schemas.microsoft.com/office/drawing/2014/main" id="{2A9C0E2E-5A63-4507-90AA-791365E54783}"/>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Comments, final text, and implementation decisions should remain traceable.</a:t>
            </a:r>
          </a:p>
        </p:txBody>
      </p:sp>
      <p:sp>
        <p:nvSpPr>
          <p:cNvPr id="8" name="Page number">
            <a:extLst xmlns:a="http://schemas.openxmlformats.org/drawingml/2006/main">
              <a:ext uri="{FF2B5EF4-FFF2-40B4-BE49-F238E27FC236}">
                <a16:creationId xmlns:a16="http://schemas.microsoft.com/office/drawing/2014/main" id="{8BFCC8C6-2400-44F6-A5C7-01C67E3B6DF5}"/>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08</a:t>
            </a:r>
          </a:p>
        </p:txBody>
      </p:sp>
      <p:sp>
        <p:nvSpPr>
          <p:cNvPr id="9" name="Paper reference">
            <a:extLst xmlns:a="http://schemas.openxmlformats.org/drawingml/2006/main">
              <a:ext uri="{FF2B5EF4-FFF2-40B4-BE49-F238E27FC236}">
                <a16:creationId xmlns:a16="http://schemas.microsoft.com/office/drawing/2014/main" id="{4210B364-3FBE-4AFB-AFFD-7674D0E9E027}"/>
              </a:ext>
            </a:extLst>
          </p:cNvPr>
          <p:cNvSpPr>
            <a:spLocks xmlns:a="http://schemas.openxmlformats.org/drawingml/2006/main" noGrp="1"/>
          </p:cNvSpPr>
          <p:nvPr/>
        </p:nvSpPr>
        <p:spPr>
          <a:xfrm xmlns:a="http://schemas.openxmlformats.org/drawingml/2006/main">
            <a:off x="685800" y="628650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9747B"/>
                </a:solidFill>
                <a:latin typeface="Arial"/>
                <a:ea typeface="Arial"/>
                <a:cs typeface="Arial"/>
              </a:defRPr>
            </a:pPr>
            <a:r>
              <a:rPr sz="1500" b="0">
                <a:solidFill>
                  <a:srgbClr val="69747B"/>
                </a:solidFill>
                <a:latin typeface="Arial"/>
                <a:ea typeface="Arial"/>
                <a:cs typeface="Arial"/>
              </a:rPr>
              <a:t>Research paper 6</a:t>
            </a:r>
          </a:p>
        </p:txBody>
      </p:sp>
    </p:spTree>
    <p:extLst>
      <p:ext uri="{BB962C8B-B14F-4D97-AF65-F5344CB8AC3E}">
        <p14:creationId xmlns:p14="http://schemas.microsoft.com/office/powerpoint/2010/main" val="840020875"/>
      </p:ext>
    </p:extLst>
  </p:cSld>
</p:sld>
</file>

<file path=ppt/slides/slide9.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825E52F5-A557-4941-B4B8-0F3558048799}"/>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Judicial review has procedural boundaries</a:t>
            </a:r>
          </a:p>
        </p:txBody>
      </p:sp>
      <p:sp>
        <p:nvSpPr>
          <p:cNvPr id="2" name="Row heading 0">
            <a:extLst xmlns:a="http://schemas.openxmlformats.org/drawingml/2006/main">
              <a:ext uri="{FF2B5EF4-FFF2-40B4-BE49-F238E27FC236}">
                <a16:creationId xmlns:a16="http://schemas.microsoft.com/office/drawing/2014/main" id="{7210140A-D394-4872-8F64-420632DE6B40}"/>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Reviewability</a:t>
            </a:r>
          </a:p>
        </p:txBody>
      </p:sp>
      <p:sp>
        <p:nvSpPr>
          <p:cNvPr id="3" name="Row explanation 0">
            <a:extLst xmlns:a="http://schemas.openxmlformats.org/drawingml/2006/main">
              <a:ext uri="{FF2B5EF4-FFF2-40B4-BE49-F238E27FC236}">
                <a16:creationId xmlns:a16="http://schemas.microsoft.com/office/drawing/2014/main" id="{367ACA2D-042A-4A35-821E-2A6FCB92DFE3}"/>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Standing, finality, and the available forum require their own analysis.</a:t>
            </a:r>
          </a:p>
        </p:txBody>
      </p:sp>
      <p:sp>
        <p:nvSpPr>
          <p:cNvPr id="4" name="Row heading 1">
            <a:extLst xmlns:a="http://schemas.openxmlformats.org/drawingml/2006/main">
              <a:ext uri="{FF2B5EF4-FFF2-40B4-BE49-F238E27FC236}">
                <a16:creationId xmlns:a16="http://schemas.microsoft.com/office/drawing/2014/main" id="{844FD5E0-A05B-4FB8-B6B9-562C28082777}"/>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Timing</a:t>
            </a:r>
          </a:p>
        </p:txBody>
      </p:sp>
      <p:sp>
        <p:nvSpPr>
          <p:cNvPr id="5" name="Row explanation 1">
            <a:extLst xmlns:a="http://schemas.openxmlformats.org/drawingml/2006/main">
              <a:ext uri="{FF2B5EF4-FFF2-40B4-BE49-F238E27FC236}">
                <a16:creationId xmlns:a16="http://schemas.microsoft.com/office/drawing/2014/main" id="{CFAB6A19-4AB6-4504-AA09-F5CFC474CEAD}"/>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Corner Post addresses the general six-year statute. Special deadlines still need review.</a:t>
            </a:r>
          </a:p>
        </p:txBody>
      </p:sp>
      <p:sp>
        <p:nvSpPr>
          <p:cNvPr id="6" name="Row heading 2">
            <a:extLst xmlns:a="http://schemas.openxmlformats.org/drawingml/2006/main">
              <a:ext uri="{FF2B5EF4-FFF2-40B4-BE49-F238E27FC236}">
                <a16:creationId xmlns:a16="http://schemas.microsoft.com/office/drawing/2014/main" id="{3CE40527-A3F2-4FEB-8785-4EF30132F586}"/>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Operative relief</a:t>
            </a:r>
          </a:p>
        </p:txBody>
      </p:sp>
      <p:sp>
        <p:nvSpPr>
          <p:cNvPr id="7" name="Row explanation 2">
            <a:extLst xmlns:a="http://schemas.openxmlformats.org/drawingml/2006/main">
              <a:ext uri="{FF2B5EF4-FFF2-40B4-BE49-F238E27FC236}">
                <a16:creationId xmlns:a16="http://schemas.microsoft.com/office/drawing/2014/main" id="{AAFF554E-A8DC-43AA-ACD7-9841D73E55BC}"/>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The court's exact order determines what changes, for whom, and when.</a:t>
            </a:r>
          </a:p>
        </p:txBody>
      </p:sp>
      <p:sp>
        <p:nvSpPr>
          <p:cNvPr id="8" name="Page number">
            <a:extLst xmlns:a="http://schemas.openxmlformats.org/drawingml/2006/main">
              <a:ext uri="{FF2B5EF4-FFF2-40B4-BE49-F238E27FC236}">
                <a16:creationId xmlns:a16="http://schemas.microsoft.com/office/drawing/2014/main" id="{22EF9AFA-8EE0-4ABE-BDA8-B0D857FCF6E0}"/>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09</a:t>
            </a:r>
          </a:p>
        </p:txBody>
      </p:sp>
      <p:sp>
        <p:nvSpPr>
          <p:cNvPr id="9" name="Paper reference">
            <a:extLst xmlns:a="http://schemas.openxmlformats.org/drawingml/2006/main">
              <a:ext uri="{FF2B5EF4-FFF2-40B4-BE49-F238E27FC236}">
                <a16:creationId xmlns:a16="http://schemas.microsoft.com/office/drawing/2014/main" id="{8C189498-1A06-42FC-8C5E-3006E9028770}"/>
              </a:ext>
            </a:extLst>
          </p:cNvPr>
          <p:cNvSpPr>
            <a:spLocks xmlns:a="http://schemas.openxmlformats.org/drawingml/2006/main" noGrp="1"/>
          </p:cNvSpPr>
          <p:nvPr/>
        </p:nvSpPr>
        <p:spPr>
          <a:xfrm xmlns:a="http://schemas.openxmlformats.org/drawingml/2006/main">
            <a:off x="685800" y="628650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9747B"/>
                </a:solidFill>
                <a:latin typeface="Arial"/>
                <a:ea typeface="Arial"/>
                <a:cs typeface="Arial"/>
              </a:defRPr>
            </a:pPr>
            <a:r>
              <a:rPr sz="1500" b="0">
                <a:solidFill>
                  <a:srgbClr val="69747B"/>
                </a:solidFill>
                <a:latin typeface="Arial"/>
                <a:ea typeface="Arial"/>
                <a:cs typeface="Arial"/>
              </a:rPr>
              <a:t>Research paper 7</a:t>
            </a:r>
          </a:p>
        </p:txBody>
      </p:sp>
    </p:spTree>
    <p:extLst>
      <p:ext uri="{BB962C8B-B14F-4D97-AF65-F5344CB8AC3E}">
        <p14:creationId xmlns:p14="http://schemas.microsoft.com/office/powerpoint/2010/main" val="1835002509"/>
      </p:ext>
    </p:extLst>
  </p:cSld>
</p:sld>
</file>

<file path=ppt/slides/slide10.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5C979113-4A67-41AD-8167-99C2DD55A1D7}"/>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Delegation, funding, and supervision</a:t>
            </a:r>
          </a:p>
        </p:txBody>
      </p:sp>
      <p:sp>
        <p:nvSpPr>
          <p:cNvPr id="2" name="Row heading 0">
            <a:extLst xmlns:a="http://schemas.openxmlformats.org/drawingml/2006/main">
              <a:ext uri="{FF2B5EF4-FFF2-40B4-BE49-F238E27FC236}">
                <a16:creationId xmlns:a16="http://schemas.microsoft.com/office/drawing/2014/main" id="{9616E479-625D-4D66-89F5-5E7173D2A2DB}"/>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Funding</a:t>
            </a:r>
          </a:p>
        </p:txBody>
      </p:sp>
      <p:sp>
        <p:nvSpPr>
          <p:cNvPr id="3" name="Row explanation 0">
            <a:extLst xmlns:a="http://schemas.openxmlformats.org/drawingml/2006/main">
              <a:ext uri="{FF2B5EF4-FFF2-40B4-BE49-F238E27FC236}">
                <a16:creationId xmlns:a16="http://schemas.microsoft.com/office/drawing/2014/main" id="{2BDC0F63-E1B7-48DA-96CF-6D17E869DCF0}"/>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CFSA upheld the Appropriations Clause arrangement presented. Particular statutory uses still need analysis.</a:t>
            </a:r>
          </a:p>
        </p:txBody>
      </p:sp>
      <p:sp>
        <p:nvSpPr>
          <p:cNvPr id="4" name="Row heading 1">
            <a:extLst xmlns:a="http://schemas.openxmlformats.org/drawingml/2006/main">
              <a:ext uri="{FF2B5EF4-FFF2-40B4-BE49-F238E27FC236}">
                <a16:creationId xmlns:a16="http://schemas.microsoft.com/office/drawing/2014/main" id="{9E7D3A05-FB31-42F8-913D-330990872825}"/>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Delegation</a:t>
            </a:r>
          </a:p>
        </p:txBody>
      </p:sp>
      <p:sp>
        <p:nvSpPr>
          <p:cNvPr id="5" name="Row explanation 1">
            <a:extLst xmlns:a="http://schemas.openxmlformats.org/drawingml/2006/main">
              <a:ext uri="{FF2B5EF4-FFF2-40B4-BE49-F238E27FC236}">
                <a16:creationId xmlns:a16="http://schemas.microsoft.com/office/drawing/2014/main" id="{7A13963A-67EE-4B59-B8C1-B9741C16CB0F}"/>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Consumers' Research examines congressional guidance and retained public decision authority.</a:t>
            </a:r>
          </a:p>
        </p:txBody>
      </p:sp>
      <p:sp>
        <p:nvSpPr>
          <p:cNvPr id="6" name="Row heading 2">
            <a:extLst xmlns:a="http://schemas.openxmlformats.org/drawingml/2006/main">
              <a:ext uri="{FF2B5EF4-FFF2-40B4-BE49-F238E27FC236}">
                <a16:creationId xmlns:a16="http://schemas.microsoft.com/office/drawing/2014/main" id="{D37CD2B6-327B-403D-A863-1E0F42C2C8F9}"/>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Supervision</a:t>
            </a:r>
          </a:p>
        </p:txBody>
      </p:sp>
      <p:sp>
        <p:nvSpPr>
          <p:cNvPr id="7" name="Row explanation 2">
            <a:extLst xmlns:a="http://schemas.openxmlformats.org/drawingml/2006/main">
              <a:ext uri="{FF2B5EF4-FFF2-40B4-BE49-F238E27FC236}">
                <a16:creationId xmlns:a16="http://schemas.microsoft.com/office/drawing/2014/main" id="{9BF09F59-F606-47ED-86FD-33F4BBF1A4B7}"/>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Control over an official does not itself expand statutory authority or spending permission.</a:t>
            </a:r>
          </a:p>
        </p:txBody>
      </p:sp>
      <p:sp>
        <p:nvSpPr>
          <p:cNvPr id="8" name="Page number">
            <a:extLst xmlns:a="http://schemas.openxmlformats.org/drawingml/2006/main">
              <a:ext uri="{FF2B5EF4-FFF2-40B4-BE49-F238E27FC236}">
                <a16:creationId xmlns:a16="http://schemas.microsoft.com/office/drawing/2014/main" id="{8B78F941-9C57-4898-A412-F94B97BFED22}"/>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10</a:t>
            </a:r>
          </a:p>
        </p:txBody>
      </p:sp>
      <p:sp>
        <p:nvSpPr>
          <p:cNvPr id="9" name="Paper reference">
            <a:extLst xmlns:a="http://schemas.openxmlformats.org/drawingml/2006/main">
              <a:ext uri="{FF2B5EF4-FFF2-40B4-BE49-F238E27FC236}">
                <a16:creationId xmlns:a16="http://schemas.microsoft.com/office/drawing/2014/main" id="{46CD1382-8BF2-489A-BAE9-462FD36BB249}"/>
              </a:ext>
            </a:extLst>
          </p:cNvPr>
          <p:cNvSpPr>
            <a:spLocks xmlns:a="http://schemas.openxmlformats.org/drawingml/2006/main" noGrp="1"/>
          </p:cNvSpPr>
          <p:nvPr/>
        </p:nvSpPr>
        <p:spPr>
          <a:xfrm xmlns:a="http://schemas.openxmlformats.org/drawingml/2006/main">
            <a:off x="685800" y="628650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9747B"/>
                </a:solidFill>
                <a:latin typeface="Arial"/>
                <a:ea typeface="Arial"/>
                <a:cs typeface="Arial"/>
              </a:defRPr>
            </a:pPr>
            <a:r>
              <a:rPr sz="1500" b="0">
                <a:solidFill>
                  <a:srgbClr val="69747B"/>
                </a:solidFill>
                <a:latin typeface="Arial"/>
                <a:ea typeface="Arial"/>
                <a:cs typeface="Arial"/>
              </a:rPr>
              <a:t>Research paper 8</a:t>
            </a:r>
          </a:p>
        </p:txBody>
      </p:sp>
    </p:spTree>
    <p:extLst>
      <p:ext uri="{BB962C8B-B14F-4D97-AF65-F5344CB8AC3E}">
        <p14:creationId xmlns:p14="http://schemas.microsoft.com/office/powerpoint/2010/main" val="1600059903"/>
      </p:ext>
    </p:extLst>
  </p:cSld>
</p:sld>
</file>

<file path=ppt/slides/slide11.xml><?xml version="1.0" encoding="utf-8"?>
<p:sld xmlns:p="http://schemas.openxmlformats.org/presentationml/2006/main">
  <p:cSld>
    <p:bg>
      <p:bgPr>
        <a:solidFill xmlns:a="http://schemas.openxmlformats.org/drawingml/2006/main">
          <a:srgbClr val="F6F3EC"/>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1955D411-C7C6-416D-A490-5579A3FD0E5E}"/>
              </a:ext>
            </a:extLst>
          </p:cNvPr>
          <p:cNvSpPr>
            <a:spLocks xmlns:a="http://schemas.openxmlformats.org/drawingml/2006/main" noGrp="1"/>
          </p:cNvSpPr>
          <p:nvPr/>
        </p:nvSpPr>
        <p:spPr>
          <a:xfrm xmlns:a="http://schemas.openxmlformats.org/drawingml/2006/main">
            <a:off x="666750" y="552450"/>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73043"/>
                </a:solidFill>
                <a:latin typeface="Arial"/>
                <a:ea typeface="Arial"/>
                <a:cs typeface="Arial"/>
              </a:defRPr>
            </a:pPr>
            <a:r>
              <a:rPr sz="3300" b="1">
                <a:solidFill>
                  <a:srgbClr val="173043"/>
                </a:solidFill>
                <a:latin typeface="Arial"/>
                <a:ea typeface="Arial"/>
                <a:cs typeface="Arial"/>
              </a:rPr>
              <a:t>A decision record connects research to governance</a:t>
            </a:r>
          </a:p>
        </p:txBody>
      </p:sp>
      <p:sp>
        <p:nvSpPr>
          <p:cNvPr id="2" name="Row heading 0">
            <a:extLst xmlns:a="http://schemas.openxmlformats.org/drawingml/2006/main">
              <a:ext uri="{FF2B5EF4-FFF2-40B4-BE49-F238E27FC236}">
                <a16:creationId xmlns:a16="http://schemas.microsoft.com/office/drawing/2014/main" id="{613311E4-5813-4FAE-A847-32A9D5E626B4}"/>
              </a:ext>
            </a:extLst>
          </p:cNvPr>
          <p:cNvSpPr>
            <a:spLocks xmlns:a="http://schemas.openxmlformats.org/drawingml/2006/main" noGrp="1"/>
          </p:cNvSpPr>
          <p:nvPr/>
        </p:nvSpPr>
        <p:spPr>
          <a:xfrm xmlns:a="http://schemas.openxmlformats.org/drawingml/2006/main">
            <a:off x="685800" y="19526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Decision and authority</a:t>
            </a:r>
          </a:p>
        </p:txBody>
      </p:sp>
      <p:sp>
        <p:nvSpPr>
          <p:cNvPr id="3" name="Row explanation 0">
            <a:extLst xmlns:a="http://schemas.openxmlformats.org/drawingml/2006/main">
              <a:ext uri="{FF2B5EF4-FFF2-40B4-BE49-F238E27FC236}">
                <a16:creationId xmlns:a16="http://schemas.microsoft.com/office/drawing/2014/main" id="{88FB8D2E-057D-4213-938B-BE96DD78A402}"/>
              </a:ext>
            </a:extLst>
          </p:cNvPr>
          <p:cNvSpPr>
            <a:spLocks xmlns:a="http://schemas.openxmlformats.org/drawingml/2006/main" noGrp="1"/>
          </p:cNvSpPr>
          <p:nvPr/>
        </p:nvSpPr>
        <p:spPr>
          <a:xfrm xmlns:a="http://schemas.openxmlformats.org/drawingml/2006/main">
            <a:off x="3667125" y="19526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The business process, responsible institution, and governing text</a:t>
            </a:r>
          </a:p>
        </p:txBody>
      </p:sp>
      <p:sp>
        <p:nvSpPr>
          <p:cNvPr id="4" name="Row heading 1">
            <a:extLst xmlns:a="http://schemas.openxmlformats.org/drawingml/2006/main">
              <a:ext uri="{FF2B5EF4-FFF2-40B4-BE49-F238E27FC236}">
                <a16:creationId xmlns:a16="http://schemas.microsoft.com/office/drawing/2014/main" id="{0A5F7AAE-61B2-4144-951C-F86B478EB7F9}"/>
              </a:ext>
            </a:extLst>
          </p:cNvPr>
          <p:cNvSpPr>
            <a:spLocks xmlns:a="http://schemas.openxmlformats.org/drawingml/2006/main" noGrp="1"/>
          </p:cNvSpPr>
          <p:nvPr/>
        </p:nvSpPr>
        <p:spPr>
          <a:xfrm xmlns:a="http://schemas.openxmlformats.org/drawingml/2006/main">
            <a:off x="685800" y="326707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Evidence and timing</a:t>
            </a:r>
          </a:p>
        </p:txBody>
      </p:sp>
      <p:sp>
        <p:nvSpPr>
          <p:cNvPr id="5" name="Row explanation 1">
            <a:extLst xmlns:a="http://schemas.openxmlformats.org/drawingml/2006/main">
              <a:ext uri="{FF2B5EF4-FFF2-40B4-BE49-F238E27FC236}">
                <a16:creationId xmlns:a16="http://schemas.microsoft.com/office/drawing/2014/main" id="{C15DE003-DBAA-4B3F-A163-7E3D5533BEBB}"/>
              </a:ext>
            </a:extLst>
          </p:cNvPr>
          <p:cNvSpPr>
            <a:spLocks xmlns:a="http://schemas.openxmlformats.org/drawingml/2006/main" noGrp="1"/>
          </p:cNvSpPr>
          <p:nvPr/>
        </p:nvSpPr>
        <p:spPr>
          <a:xfrm xmlns:a="http://schemas.openxmlformats.org/drawingml/2006/main">
            <a:off x="3667125" y="326707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The relevant facts, source documents, deadlines, and review owner</a:t>
            </a:r>
          </a:p>
        </p:txBody>
      </p:sp>
      <p:sp>
        <p:nvSpPr>
          <p:cNvPr id="6" name="Row heading 2">
            <a:extLst xmlns:a="http://schemas.openxmlformats.org/drawingml/2006/main">
              <a:ext uri="{FF2B5EF4-FFF2-40B4-BE49-F238E27FC236}">
                <a16:creationId xmlns:a16="http://schemas.microsoft.com/office/drawing/2014/main" id="{21388119-F2B3-483C-8DF3-B588C75D3693}"/>
              </a:ext>
            </a:extLst>
          </p:cNvPr>
          <p:cNvSpPr>
            <a:spLocks xmlns:a="http://schemas.openxmlformats.org/drawingml/2006/main" noGrp="1"/>
          </p:cNvSpPr>
          <p:nvPr/>
        </p:nvSpPr>
        <p:spPr>
          <a:xfrm xmlns:a="http://schemas.openxmlformats.org/drawingml/2006/main">
            <a:off x="685800" y="4581525"/>
            <a:ext cx="2714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876C3D"/>
                </a:solidFill>
                <a:latin typeface="Arial"/>
                <a:ea typeface="Arial"/>
                <a:cs typeface="Arial"/>
              </a:defRPr>
            </a:pPr>
            <a:r>
              <a:rPr sz="2100" b="1">
                <a:solidFill>
                  <a:srgbClr val="876C3D"/>
                </a:solidFill>
                <a:latin typeface="Arial"/>
                <a:ea typeface="Arial"/>
                <a:cs typeface="Arial"/>
              </a:rPr>
              <a:t>Change and response</a:t>
            </a:r>
          </a:p>
        </p:txBody>
      </p:sp>
      <p:sp>
        <p:nvSpPr>
          <p:cNvPr id="7" name="Row explanation 2">
            <a:extLst xmlns:a="http://schemas.openxmlformats.org/drawingml/2006/main">
              <a:ext uri="{FF2B5EF4-FFF2-40B4-BE49-F238E27FC236}">
                <a16:creationId xmlns:a16="http://schemas.microsoft.com/office/drawing/2014/main" id="{5F56E3A9-3AC1-4AC6-BADA-0C5B40006E59}"/>
              </a:ext>
            </a:extLst>
          </p:cNvPr>
          <p:cNvSpPr>
            <a:spLocks xmlns:a="http://schemas.openxmlformats.org/drawingml/2006/main" noGrp="1"/>
          </p:cNvSpPr>
          <p:nvPr/>
        </p:nvSpPr>
        <p:spPr>
          <a:xfrm xmlns:a="http://schemas.openxmlformats.org/drawingml/2006/main">
            <a:off x="3667125" y="4581525"/>
            <a:ext cx="7572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3043"/>
                </a:solidFill>
                <a:latin typeface="Arial"/>
                <a:ea typeface="Arial"/>
                <a:cs typeface="Arial"/>
              </a:defRPr>
            </a:pPr>
            <a:r>
              <a:rPr sz="2250" b="0">
                <a:solidFill>
                  <a:srgbClr val="173043"/>
                </a:solidFill>
                <a:latin typeface="Arial"/>
                <a:ea typeface="Arial"/>
                <a:cs typeface="Arial"/>
              </a:rPr>
              <a:t>The operative legal event, affected control, and documented action</a:t>
            </a:r>
          </a:p>
        </p:txBody>
      </p:sp>
      <p:sp>
        <p:nvSpPr>
          <p:cNvPr id="8" name="Page number">
            <a:extLst xmlns:a="http://schemas.openxmlformats.org/drawingml/2006/main">
              <a:ext uri="{FF2B5EF4-FFF2-40B4-BE49-F238E27FC236}">
                <a16:creationId xmlns:a16="http://schemas.microsoft.com/office/drawing/2014/main" id="{C2B55135-429D-4918-99C9-59C39AD304F6}"/>
              </a:ext>
            </a:extLst>
          </p:cNvPr>
          <p:cNvSpPr>
            <a:spLocks xmlns:a="http://schemas.openxmlformats.org/drawingml/2006/main" noGrp="1"/>
          </p:cNvSpPr>
          <p:nvPr/>
        </p:nvSpPr>
        <p:spPr>
          <a:xfrm xmlns:a="http://schemas.openxmlformats.org/drawingml/2006/main">
            <a:off x="11001375" y="6296025"/>
            <a:ext cx="60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9747B"/>
                </a:solidFill>
                <a:latin typeface="Arial"/>
                <a:ea typeface="Arial"/>
                <a:cs typeface="Arial"/>
              </a:defRPr>
            </a:pPr>
            <a:r>
              <a:rPr sz="1425" b="0">
                <a:solidFill>
                  <a:srgbClr val="69747B"/>
                </a:solidFill>
                <a:latin typeface="Arial"/>
                <a:ea typeface="Arial"/>
                <a:cs typeface="Arial"/>
              </a:rPr>
              <a:t>11</a:t>
            </a:r>
          </a:p>
        </p:txBody>
      </p:sp>
    </p:spTree>
    <p:extLst>
      <p:ext uri="{BB962C8B-B14F-4D97-AF65-F5344CB8AC3E}">
        <p14:creationId xmlns:p14="http://schemas.microsoft.com/office/powerpoint/2010/main" val="387234121"/>
      </p:ext>
    </p:extLst>
  </p:cSld>
</p:sld>
</file>

<file path=ppt/slides/slide12.xml><?xml version="1.0" encoding="utf-8"?>
<p:sld xmlns:p="http://schemas.openxmlformats.org/presentationml/2006/main">
  <p:cSld>
    <p:bg>
      <p:bgPr>
        <a:solidFill xmlns:a="http://schemas.openxmlformats.org/drawingml/2006/main">
          <a:srgbClr val="0D1B2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47dcbb4e922b442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3641EB72-1FBF-42DB-BD59-0A43079DFC66}"/>
              </a:ext>
            </a:extLst>
          </p:cNvPr>
          <p:cNvSpPr>
            <a:spLocks xmlns:a="http://schemas.openxmlformats.org/drawingml/2006/main" noGrp="1"/>
          </p:cNvSpPr>
          <p:nvPr/>
        </p:nvSpPr>
        <p:spPr>
          <a:xfrm xmlns:a="http://schemas.openxmlformats.org/drawingml/2006/main">
            <a:off x="685800" y="781050"/>
            <a:ext cx="7048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1">
                <a:solidFill>
                  <a:srgbClr val="FFFFFF"/>
                </a:solidFill>
                <a:latin typeface="Arial"/>
                <a:ea typeface="Arial"/>
                <a:cs typeface="Arial"/>
              </a:defRPr>
            </a:pPr>
            <a:r>
              <a:rPr sz="4275" b="1">
                <a:solidFill>
                  <a:srgbClr val="FFFFFF"/>
                </a:solidFill>
                <a:latin typeface="Arial"/>
                <a:ea typeface="Arial"/>
                <a:cs typeface="Arial"/>
              </a:rPr>
              <a:t>Governance &amp;</a:t>
            </a:r>
          </a:p>
          <a:p xmlns:a="http://schemas.openxmlformats.org/drawingml/2006/main">
            <a:pPr>
              <a:defRPr sz="4275" b="1">
                <a:solidFill>
                  <a:srgbClr val="FFFFFF"/>
                </a:solidFill>
                <a:latin typeface="Arial"/>
                <a:ea typeface="Arial"/>
                <a:cs typeface="Arial"/>
              </a:defRPr>
            </a:pPr>
            <a:r>
              <a:rPr sz="4275" b="1">
                <a:solidFill>
                  <a:srgbClr val="FFFFFF"/>
                </a:solidFill>
                <a:latin typeface="Arial"/>
                <a:ea typeface="Arial"/>
                <a:cs typeface="Arial"/>
              </a:rPr>
              <a:t>Regulatory Research</a:t>
            </a:r>
          </a:p>
        </p:txBody>
      </p:sp>
      <p:sp>
        <p:nvSpPr>
          <p:cNvPr id="3" name="Canonical biography">
            <a:extLst xmlns:a="http://schemas.openxmlformats.org/drawingml/2006/main">
              <a:ext uri="{FF2B5EF4-FFF2-40B4-BE49-F238E27FC236}">
                <a16:creationId xmlns:a16="http://schemas.microsoft.com/office/drawing/2014/main" id="{C02124C1-E94C-4612-86EA-95714B16F7E9}"/>
              </a:ext>
            </a:extLst>
          </p:cNvPr>
          <p:cNvSpPr>
            <a:spLocks xmlns:a="http://schemas.openxmlformats.org/drawingml/2006/main" noGrp="1"/>
          </p:cNvSpPr>
          <p:nvPr/>
        </p:nvSpPr>
        <p:spPr>
          <a:xfrm xmlns:a="http://schemas.openxmlformats.org/drawingml/2006/main">
            <a:off x="723900" y="3048000"/>
            <a:ext cx="64770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E8E2D5"/>
                </a:solidFill>
                <a:latin typeface="Arial"/>
                <a:ea typeface="Arial"/>
                <a:cs typeface="Arial"/>
              </a:defRPr>
            </a:pPr>
            <a:r>
              <a:rPr sz="2175" b="0">
                <a:solidFill>
                  <a:srgbClr val="E8E2D5"/>
                </a:solidFill>
                <a:latin typeface="Arial"/>
                <a:ea typeface="Arial"/>
                <a:cs typeface="Arial"/>
              </a:rPr>
              <a:t>Stephen McCarthy is a corporate governance advisor and regulatory research specialist focusing on federal administrative procedure, risk remediation, and financial oversight compliance.</a:t>
            </a:r>
          </a:p>
        </p:txBody>
      </p:sp>
      <p:sp>
        <p:nvSpPr>
          <p:cNvPr id="4" name="Research site">
            <a:extLst xmlns:a="http://schemas.openxmlformats.org/drawingml/2006/main">
              <a:ext uri="{FF2B5EF4-FFF2-40B4-BE49-F238E27FC236}">
                <a16:creationId xmlns:a16="http://schemas.microsoft.com/office/drawing/2014/main" id="{0DF0CA5A-394C-4ED7-A485-DF96A485A156}"/>
              </a:ext>
            </a:extLst>
          </p:cNvPr>
          <p:cNvSpPr>
            <a:spLocks xmlns:a="http://schemas.openxmlformats.org/drawingml/2006/main" noGrp="1"/>
          </p:cNvSpPr>
          <p:nvPr/>
        </p:nvSpPr>
        <p:spPr>
          <a:xfrm xmlns:a="http://schemas.openxmlformats.org/drawingml/2006/main">
            <a:off x="723900" y="5381625"/>
            <a:ext cx="1076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FFFFFF"/>
                </a:solidFill>
                <a:latin typeface="Arial"/>
                <a:ea typeface="Arial"/>
                <a:cs typeface="Arial"/>
              </a:defRPr>
            </a:pPr>
            <a:r>
              <a:rPr sz="1650" b="0">
                <a:solidFill>
                  <a:srgbClr val="FFFFFF"/>
                </a:solidFill>
                <a:latin typeface="Arial"/>
                <a:ea typeface="Arial"/>
                <a:cs typeface="Arial"/>
              </a:rPr>
              <a:t>https://stephen-mccarthy-governance.mccarthys11145.chatgpt.site/</a:t>
            </a:r>
          </a:p>
        </p:txBody>
      </p:sp>
    </p:spTree>
    <p:extLst>
      <p:ext uri="{BB962C8B-B14F-4D97-AF65-F5344CB8AC3E}">
        <p14:creationId xmlns:p14="http://schemas.microsoft.com/office/powerpoint/2010/main" val="572596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2026-09-12T20:26:11.6130000Z</dcterms:created>
  <dcterms:modified xsi:type="dcterms:W3CDTF">2026-09-12T20:26:11.6130000Z</dcterms:modified>
</coreProperties>
</file>